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03749B1-3404-4EBD-BEBC-FF6A01E7870A}">
  <a:tblStyle styleId="{003749B1-3404-4EBD-BEBC-FF6A01E7870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9D13676-8623-44ED-8D77-5CB202C644C2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" name="Google Shape;109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Relationship Id="rId4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201"/>
            <a:ext cx="5714042" cy="466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3"/>
          <p:cNvGraphicFramePr/>
          <p:nvPr/>
        </p:nvGraphicFramePr>
        <p:xfrm>
          <a:off x="6675502" y="4821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Header : width 100%, height 15%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M a I n : width 100%, height 70%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Footer : width 100%, height 15%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1</a:t>
                      </a:r>
                      <a:endParaRPr sz="8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로고 클릭 시 메인 페이지로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2</a:t>
                      </a:r>
                      <a:endParaRPr sz="8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미 로그인시 로그인 메뉴</a:t>
                      </a:r>
                      <a:endParaRPr b="1"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 - 회원가입 : 회원가입 페이지로 이동</a:t>
                      </a:r>
                      <a:endParaRPr b="1"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 - 로그인 : 로그인 페이지로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3</a:t>
                      </a:r>
                      <a:endParaRPr sz="8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(회원) 로그인 시 변경되는 메뉴</a:t>
                      </a:r>
                      <a:endParaRPr b="1"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(업체) 로그인 시 변경되는 메뉴</a:t>
                      </a:r>
                      <a:endParaRPr b="1"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  - 내공간 관리 추가됨</a:t>
                      </a:r>
                      <a:endParaRPr b="1" sz="8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4</a:t>
                      </a:r>
                      <a:endParaRPr sz="8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/>
                        <a:t>HOME : 메인 홈페이지로 이동</a:t>
                      </a:r>
                      <a:endParaRPr b="1" sz="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/>
                        <a:t>공 지 사 항 : 공지사항게시판으로 이동</a:t>
                      </a:r>
                      <a:endParaRPr b="1" sz="8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5</a:t>
                      </a:r>
                      <a:endParaRPr sz="8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이미지 백그라운드 삽입</a:t>
                      </a:r>
                      <a:endParaRPr b="1"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Height 20%</a:t>
                      </a:r>
                      <a:endParaRPr b="1" sz="8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6</a:t>
                      </a:r>
                      <a:endParaRPr sz="8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공간 검색 기능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13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cap="none" strike="noStrike"/>
                        <a:t>7</a:t>
                      </a:r>
                      <a:endParaRPr sz="8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오늘의 추천 공간 순으로 출력</a:t>
                      </a:r>
                      <a:endParaRPr b="1"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썸네일 사이즈 : 360 * 320px (1개)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                     1130 * 320px(가로3개)</a:t>
                      </a:r>
                      <a:endParaRPr b="1" sz="8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434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8</a:t>
                      </a:r>
                      <a:endParaRPr sz="8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Footer (&lt;a&gt;&gt;tag 이용)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회사소개 : 회사소개 페이지로 이동</a:t>
                      </a:r>
                      <a:endParaRPr b="1"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이용약관 : 이용약관 페이지로 이동</a:t>
                      </a:r>
                      <a:endParaRPr b="1"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오시는길 : 오시는 길 페이지로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공간(오피스) 대여 시스템</a:t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258302" y="1167989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1" sz="10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4425139" y="1297767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765958" y="586813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3907759" y="1641859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314009" y="199428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1480675" y="2449109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1193426" y="319920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graphicFrame>
        <p:nvGraphicFramePr>
          <p:cNvPr id="99" name="Google Shape;99;p13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메인 페이지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01 메인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김용세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endParaRPr/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00" name="Google Shape;100;p13"/>
          <p:cNvSpPr/>
          <p:nvPr/>
        </p:nvSpPr>
        <p:spPr>
          <a:xfrm>
            <a:off x="988251" y="4506639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894" y="589346"/>
            <a:ext cx="5913463" cy="439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416941" y="261461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2052585" y="2839642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1920678" y="4554155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4492858" y="2239565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1" name="Google Shape;191;p22"/>
          <p:cNvGraphicFramePr/>
          <p:nvPr/>
        </p:nvGraphicFramePr>
        <p:xfrm>
          <a:off x="6656899" y="5893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617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비회원 열람 가능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회원 / 업체 회원 열람 및 글쓰기 가능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Width  : 70%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Height : auto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한 페이지당 10개씩 글 출력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제목 클릭 시 문의게시판 글 상세보기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이동 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페이징 처리 5개 묶음 단위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4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게시판 검색 기능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5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글쓰기 기능 (회원만 가능)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6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공개 글 - 모든 회원 열람가능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7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LOOK – 글 쓴 회원 / 관리자만 열람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(비밀번호 확인)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8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자주 묻는 질문 5가지 출력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2" name="Google Shape;192;p22"/>
          <p:cNvSpPr/>
          <p:nvPr/>
        </p:nvSpPr>
        <p:spPr>
          <a:xfrm>
            <a:off x="5363441" y="4554155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416941" y="3429006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416941" y="368618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403751" y="64292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공간(오피스) 대여 시스템</a:t>
            </a:r>
            <a:endParaRPr/>
          </a:p>
        </p:txBody>
      </p:sp>
      <p:graphicFrame>
        <p:nvGraphicFramePr>
          <p:cNvPr id="197" name="Google Shape;197;p22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공지사항게시판 페이지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김용세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&gt; 문의게시판</a:t>
                      </a:r>
                      <a:endParaRPr/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-47775"/>
            <a:ext cx="65836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/>
          <p:nvPr/>
        </p:nvSpPr>
        <p:spPr>
          <a:xfrm>
            <a:off x="1538147" y="1114416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1538147" y="1435887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1580434" y="3745713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2182859" y="4145141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p23"/>
          <p:cNvGraphicFramePr/>
          <p:nvPr/>
        </p:nvGraphicFramePr>
        <p:xfrm>
          <a:off x="6656899" y="5893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617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비회원 열람 가능</a:t>
                      </a:r>
                      <a:endParaRPr b="1" sz="105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회원 / 업체 회원 열람 및 글쓰기 가능</a:t>
                      </a:r>
                      <a:endParaRPr b="1" sz="105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Width  : 70%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Height : auto</a:t>
                      </a:r>
                      <a:endParaRPr b="1" sz="105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1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제목을 필수 입력해야 하므로 미 입력 시 </a:t>
                      </a:r>
                      <a:endParaRPr b="1"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경고 창(alert)출력</a:t>
                      </a:r>
                      <a:endParaRPr b="1" sz="105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2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내용을 필수 입력해야 하므로 미 입력 시 </a:t>
                      </a:r>
                      <a:endParaRPr b="1"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경고 창(alert)출력</a:t>
                      </a:r>
                      <a:endParaRPr b="1" sz="105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3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비밀번호 입력</a:t>
                      </a:r>
                      <a:endParaRPr b="1" sz="105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4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모든 내용 입력 후 등록 버튼을 클릭 시</a:t>
                      </a:r>
                      <a:endParaRPr b="1"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등록이 완료되며 문의게시판 목록으로</a:t>
                      </a:r>
                      <a:endParaRPr b="1"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5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취소 시 목록 버튼 클릭 하면 </a:t>
                      </a:r>
                      <a:endParaRPr b="1"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문의게시판으로 목록으로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8" name="Google Shape;208;p23"/>
          <p:cNvSpPr/>
          <p:nvPr/>
        </p:nvSpPr>
        <p:spPr>
          <a:xfrm>
            <a:off x="3243987" y="4123142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공간(오피스) 대여 시스템</a:t>
            </a:r>
            <a:endParaRPr/>
          </a:p>
        </p:txBody>
      </p:sp>
      <p:graphicFrame>
        <p:nvGraphicFramePr>
          <p:cNvPr id="210" name="Google Shape;210;p23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공지사항게시판 글 작성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김용세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&gt; 문의게시판 &gt; 문의게시판 글 작성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86" y="910818"/>
            <a:ext cx="6181983" cy="31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/>
          <p:nvPr/>
        </p:nvSpPr>
        <p:spPr>
          <a:xfrm>
            <a:off x="285034" y="3321849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7" name="Google Shape;217;p24"/>
          <p:cNvGraphicFramePr/>
          <p:nvPr/>
        </p:nvGraphicFramePr>
        <p:xfrm>
          <a:off x="6656899" y="5893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708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공개 글 – 모든 회원 열람 가능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비공개 글 – 글쓴이와 관리자만 열람 가능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댓 글  - 관리자만 입력 가능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Width  : 70%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Height : auto</a:t>
                      </a:r>
                      <a:endParaRPr b="1" sz="12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</a:t>
                      </a:r>
                      <a:endParaRPr sz="12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댓글은 관리자 페이지에서 입력 가능</a:t>
                      </a:r>
                      <a:endParaRPr b="1" sz="12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문의 게시판 목록으로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8" name="Google Shape;218;p24"/>
          <p:cNvSpPr/>
          <p:nvPr/>
        </p:nvSpPr>
        <p:spPr>
          <a:xfrm>
            <a:off x="5693207" y="900102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공간(오피스) 대여 시스템</a:t>
            </a:r>
            <a:endParaRPr/>
          </a:p>
        </p:txBody>
      </p:sp>
      <p:graphicFrame>
        <p:nvGraphicFramePr>
          <p:cNvPr id="220" name="Google Shape;220;p24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문의게시판 상세페이지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김용세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&gt; 문의게시판 &gt; 문의게시판 상세페이지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457200" y="17145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회원가입 페이지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 b="9943" l="0" r="0" t="9131"/>
          <a:stretch/>
        </p:blipFill>
        <p:spPr>
          <a:xfrm>
            <a:off x="-1" y="555526"/>
            <a:ext cx="6681817" cy="31683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Google Shape;231;p26"/>
          <p:cNvGraphicFramePr/>
          <p:nvPr/>
        </p:nvGraphicFramePr>
        <p:xfrm>
          <a:off x="6653875" y="5361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233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6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일반회원 가입시 선택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49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업체(기업)회원 가입시 선택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2" name="Google Shape;232;p26"/>
          <p:cNvSpPr/>
          <p:nvPr/>
        </p:nvSpPr>
        <p:spPr>
          <a:xfrm>
            <a:off x="605676" y="1587984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3889734" y="1508840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aphicFrame>
        <p:nvGraphicFramePr>
          <p:cNvPr id="234" name="Google Shape;234;p26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16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회원유형 선택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강 병훈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1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회원가입 링크 &gt; 회원 유형 선택 / 메인 페이지 &gt; 메인 메뉴 회원가입 링크 &gt;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235" name="Google Shape;235;p26"/>
          <p:cNvGrpSpPr/>
          <p:nvPr/>
        </p:nvGrpSpPr>
        <p:grpSpPr>
          <a:xfrm>
            <a:off x="3962019" y="771550"/>
            <a:ext cx="669145" cy="234360"/>
            <a:chOff x="4291497" y="1589726"/>
            <a:chExt cx="724791" cy="338465"/>
          </a:xfrm>
        </p:grpSpPr>
        <p:sp>
          <p:nvSpPr>
            <p:cNvPr id="236" name="Google Shape;236;p26"/>
            <p:cNvSpPr/>
            <p:nvPr/>
          </p:nvSpPr>
          <p:spPr>
            <a:xfrm>
              <a:off x="4291497" y="1601069"/>
              <a:ext cx="72008" cy="275561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6"/>
            <p:cNvSpPr txBox="1"/>
            <p:nvPr/>
          </p:nvSpPr>
          <p:spPr>
            <a:xfrm>
              <a:off x="4327501" y="1589726"/>
              <a:ext cx="688787" cy="338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457200" y="17145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일반 회원가입 페이지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b="8510" l="0" r="0" t="8382"/>
          <a:stretch/>
        </p:blipFill>
        <p:spPr>
          <a:xfrm>
            <a:off x="99420" y="528649"/>
            <a:ext cx="6314858" cy="307504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/>
          <p:nvPr/>
        </p:nvSpPr>
        <p:spPr>
          <a:xfrm>
            <a:off x="565639" y="119705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1828750" y="2864491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2099639" y="3087408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3375369" y="3087408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grpSp>
        <p:nvGrpSpPr>
          <p:cNvPr id="252" name="Google Shape;252;p28"/>
          <p:cNvGrpSpPr/>
          <p:nvPr/>
        </p:nvGrpSpPr>
        <p:grpSpPr>
          <a:xfrm>
            <a:off x="417087" y="3801183"/>
            <a:ext cx="2051410" cy="1146831"/>
            <a:chOff x="5050822" y="5251751"/>
            <a:chExt cx="2208860" cy="1152128"/>
          </a:xfrm>
        </p:grpSpPr>
        <p:sp>
          <p:nvSpPr>
            <p:cNvPr id="253" name="Google Shape;253;p28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약관 동의 후 가입이 </a:t>
              </a:r>
              <a:b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가능합니다.</a:t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255" name="Google Shape;255;p28"/>
          <p:cNvCxnSpPr>
            <a:stCxn id="253" idx="0"/>
          </p:cNvCxnSpPr>
          <p:nvPr/>
        </p:nvCxnSpPr>
        <p:spPr>
          <a:xfrm flipH="1" rot="10800000">
            <a:off x="1442792" y="3299283"/>
            <a:ext cx="802500" cy="501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28"/>
          <p:cNvSpPr/>
          <p:nvPr/>
        </p:nvSpPr>
        <p:spPr>
          <a:xfrm>
            <a:off x="303969" y="3748550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graphicFrame>
        <p:nvGraphicFramePr>
          <p:cNvPr id="257" name="Google Shape;257;p28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약관 동의(일반회원)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이상현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회원가입(링크) &gt; 회원 유형 선택 &gt; 약관 동의(일반회원)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58" name="Google Shape;258;p28"/>
          <p:cNvSpPr/>
          <p:nvPr/>
        </p:nvSpPr>
        <p:spPr>
          <a:xfrm>
            <a:off x="2468497" y="802558"/>
            <a:ext cx="195232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aphicFrame>
        <p:nvGraphicFramePr>
          <p:cNvPr id="259" name="Google Shape;259;p28"/>
          <p:cNvGraphicFramePr/>
          <p:nvPr/>
        </p:nvGraphicFramePr>
        <p:xfrm>
          <a:off x="6656900" y="5440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Width : 70% height : auto</a:t>
                      </a:r>
                      <a:endParaRPr b="1" sz="11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약관 동의 : H2</a:t>
                      </a:r>
                      <a:endParaRPr b="1" sz="11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약관 내용 표시, 스크롤 생성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약관 동의 체크박스, 비체크 시 회원가입 페이지로 이동 불가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4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버튼 - 회원가입 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5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약관동의 비체크 시 alert창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6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버튼 - 메인 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8510" l="0" r="0" t="8382"/>
          <a:stretch/>
        </p:blipFill>
        <p:spPr>
          <a:xfrm>
            <a:off x="99420" y="528649"/>
            <a:ext cx="6314858" cy="307504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/>
          <p:nvPr/>
        </p:nvSpPr>
        <p:spPr>
          <a:xfrm>
            <a:off x="1212320" y="1127726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1212320" y="133538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1212320" y="1543051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1212320" y="1750714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1212320" y="1958376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1212320" y="216603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1212320" y="2373702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2386976" y="307078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3322606" y="307078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grpSp>
        <p:nvGrpSpPr>
          <p:cNvPr id="274" name="Google Shape;274;p29"/>
          <p:cNvGrpSpPr/>
          <p:nvPr/>
        </p:nvGrpSpPr>
        <p:grpSpPr>
          <a:xfrm>
            <a:off x="118711" y="3904425"/>
            <a:ext cx="1369432" cy="600168"/>
            <a:chOff x="128583" y="5638822"/>
            <a:chExt cx="1483314" cy="866770"/>
          </a:xfrm>
        </p:grpSpPr>
        <p:sp>
          <p:nvSpPr>
            <p:cNvPr id="275" name="Google Shape;275;p29"/>
            <p:cNvSpPr/>
            <p:nvPr/>
          </p:nvSpPr>
          <p:spPr>
            <a:xfrm>
              <a:off x="128583" y="5638822"/>
              <a:ext cx="1483314" cy="86677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 성공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618211" y="617154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277" name="Google Shape;277;p29"/>
          <p:cNvCxnSpPr>
            <a:endCxn id="275" idx="0"/>
          </p:cNvCxnSpPr>
          <p:nvPr/>
        </p:nvCxnSpPr>
        <p:spPr>
          <a:xfrm flipH="1">
            <a:off x="803427" y="3382425"/>
            <a:ext cx="1433400" cy="52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78" name="Google Shape;278;p29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회원가입 (일반회원)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이상현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회원가입(링크) &gt; 회원 유형 선택 &gt; 약관 동의(일반회원) &gt; 회원가입(일반회원)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79" name="Google Shape;279;p29"/>
          <p:cNvSpPr/>
          <p:nvPr/>
        </p:nvSpPr>
        <p:spPr>
          <a:xfrm>
            <a:off x="1779859" y="679074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280" name="Google Shape;280;p29"/>
          <p:cNvCxnSpPr>
            <a:endCxn id="281" idx="0"/>
          </p:cNvCxnSpPr>
          <p:nvPr/>
        </p:nvCxnSpPr>
        <p:spPr>
          <a:xfrm flipH="1">
            <a:off x="2446340" y="3382425"/>
            <a:ext cx="160200" cy="52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29"/>
          <p:cNvCxnSpPr>
            <a:endCxn id="283" idx="0"/>
          </p:cNvCxnSpPr>
          <p:nvPr/>
        </p:nvCxnSpPr>
        <p:spPr>
          <a:xfrm flipH="1">
            <a:off x="4089253" y="1349625"/>
            <a:ext cx="726600" cy="2554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29"/>
          <p:cNvCxnSpPr>
            <a:endCxn id="285" idx="0"/>
          </p:cNvCxnSpPr>
          <p:nvPr/>
        </p:nvCxnSpPr>
        <p:spPr>
          <a:xfrm>
            <a:off x="4830667" y="1349625"/>
            <a:ext cx="901500" cy="2554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29"/>
          <p:cNvSpPr/>
          <p:nvPr/>
        </p:nvSpPr>
        <p:spPr>
          <a:xfrm>
            <a:off x="4688713" y="1003206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87" name="Google Shape;287;p29"/>
          <p:cNvSpPr/>
          <p:nvPr/>
        </p:nvSpPr>
        <p:spPr>
          <a:xfrm>
            <a:off x="4697593" y="2475954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graphicFrame>
        <p:nvGraphicFramePr>
          <p:cNvPr id="288" name="Google Shape;288;p29"/>
          <p:cNvGraphicFramePr/>
          <p:nvPr/>
        </p:nvGraphicFramePr>
        <p:xfrm>
          <a:off x="6444208" y="4662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67275"/>
                <a:gridCol w="2128350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Width : 70% height : auto</a:t>
                      </a:r>
                      <a:endParaRPr b="1" sz="9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1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회원가입 (일반회원) : H2</a:t>
                      </a:r>
                      <a:endParaRPr b="1" sz="9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2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영문/숫자 8~20자, 텍스트필드, 필수입력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3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 u="none" cap="none" strike="noStrike"/>
                        <a:t>버튼 - 아이디 중복확인, 각각 alert창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4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영문/숫자 8~20자, 텍스트필드, 필수입력,</a:t>
                      </a:r>
                      <a:br>
                        <a:rPr b="1" lang="ko-KR" sz="900" u="none" cap="none" strike="noStrike"/>
                      </a:br>
                      <a:r>
                        <a:rPr b="1" lang="ko-KR" sz="900" u="none" cap="none" strike="noStrike"/>
                        <a:t>암호화(SHA256, Bcrypt)</a:t>
                      </a:r>
                      <a:endParaRPr b="1" sz="9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5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6번과 동일하게 입력, 필수입력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6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한글/영문/숫자 2~10자,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텍스트필드, 필수입력</a:t>
                      </a:r>
                      <a:endParaRPr b="1" sz="9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7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년월일 순으로 8개의 숫자로 입력,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예(19900218), 텍스트필드, 필수입력</a:t>
                      </a:r>
                      <a:endParaRPr b="1" sz="9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8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( - ) 제외 10~11자, 텍스트필드, 필수입력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9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10~30자, 이메일형식, 필수입력</a:t>
                      </a:r>
                      <a:endParaRPr b="1" sz="9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10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콤보박스로 선택, 필수선택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11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직종에 대한 콤보박스 리스트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485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12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 - 각각의 alert창 표시</a:t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‘회원가입 성공’ : ‘확인’ 버튼 클릭 시 로그인 페이지로 이동</a:t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‘회원가입 실패‘ : ‘확인’ 버튼 클릭 후 미입력분 입력</a:t>
                      </a:r>
                      <a:endParaRPr b="1" i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cap="none" strike="noStrike"/>
                        <a:t>13</a:t>
                      </a:r>
                      <a:endParaRPr sz="9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 u="none" cap="none" strike="noStrike"/>
                        <a:t>버튼 - 메인 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89" name="Google Shape;289;p29"/>
          <p:cNvGrpSpPr/>
          <p:nvPr/>
        </p:nvGrpSpPr>
        <p:grpSpPr>
          <a:xfrm>
            <a:off x="1761624" y="3904425"/>
            <a:ext cx="1369432" cy="600168"/>
            <a:chOff x="1824073" y="5638822"/>
            <a:chExt cx="1483314" cy="866770"/>
          </a:xfrm>
        </p:grpSpPr>
        <p:sp>
          <p:nvSpPr>
            <p:cNvPr id="281" name="Google Shape;281;p29"/>
            <p:cNvSpPr/>
            <p:nvPr/>
          </p:nvSpPr>
          <p:spPr>
            <a:xfrm>
              <a:off x="1824073" y="5638822"/>
              <a:ext cx="1483314" cy="86677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회원가입 실패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2313701" y="617154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291" name="Google Shape;291;p29"/>
          <p:cNvGrpSpPr/>
          <p:nvPr/>
        </p:nvGrpSpPr>
        <p:grpSpPr>
          <a:xfrm>
            <a:off x="3404537" y="3904425"/>
            <a:ext cx="1369432" cy="600168"/>
            <a:chOff x="3515790" y="5638822"/>
            <a:chExt cx="1483314" cy="866770"/>
          </a:xfrm>
        </p:grpSpPr>
        <p:sp>
          <p:nvSpPr>
            <p:cNvPr id="283" name="Google Shape;283;p29"/>
            <p:cNvSpPr/>
            <p:nvPr/>
          </p:nvSpPr>
          <p:spPr>
            <a:xfrm>
              <a:off x="3515790" y="5638822"/>
              <a:ext cx="1483314" cy="86677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사용 불가능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4005418" y="617154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293" name="Google Shape;293;p29"/>
          <p:cNvGrpSpPr/>
          <p:nvPr/>
        </p:nvGrpSpPr>
        <p:grpSpPr>
          <a:xfrm>
            <a:off x="5047451" y="3904425"/>
            <a:ext cx="1369432" cy="600168"/>
            <a:chOff x="5467195" y="5638822"/>
            <a:chExt cx="1483314" cy="866770"/>
          </a:xfrm>
        </p:grpSpPr>
        <p:sp>
          <p:nvSpPr>
            <p:cNvPr id="285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사용 가능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sp>
        <p:nvSpPr>
          <p:cNvPr id="295" name="Google Shape;295;p29"/>
          <p:cNvSpPr/>
          <p:nvPr/>
        </p:nvSpPr>
        <p:spPr>
          <a:xfrm>
            <a:off x="1212320" y="2581362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457200" y="17145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업체 회원가입 페이지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729645"/>
            <a:ext cx="5838810" cy="3678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6" name="Google Shape;306;p31"/>
          <p:cNvGraphicFramePr/>
          <p:nvPr/>
        </p:nvGraphicFramePr>
        <p:xfrm>
          <a:off x="6656899" y="589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188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1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약관 내용 표시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2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약관 동의 체크박스, 비 체크시 페이지 이동 불가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8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3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클릭 시 업체회원가입 페이지로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8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4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클릭 시 이전 페이지로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5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2번을 체크하지않고 가입하기 누른 경우 alert창으로 안내문구 표시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7" name="Google Shape;307;p31"/>
          <p:cNvSpPr/>
          <p:nvPr/>
        </p:nvSpPr>
        <p:spPr>
          <a:xfrm>
            <a:off x="565639" y="1360899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08" name="Google Shape;308;p31"/>
          <p:cNvSpPr/>
          <p:nvPr/>
        </p:nvSpPr>
        <p:spPr>
          <a:xfrm>
            <a:off x="1828750" y="330538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2090845" y="357541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280832" y="357541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311" name="Google Shape;311;p31"/>
          <p:cNvGrpSpPr/>
          <p:nvPr/>
        </p:nvGrpSpPr>
        <p:grpSpPr>
          <a:xfrm>
            <a:off x="6984758" y="3867893"/>
            <a:ext cx="2039274" cy="1118309"/>
            <a:chOff x="5050822" y="4912800"/>
            <a:chExt cx="2208860" cy="1491079"/>
          </a:xfrm>
        </p:grpSpPr>
        <p:sp>
          <p:nvSpPr>
            <p:cNvPr id="312" name="Google Shape;312;p31"/>
            <p:cNvSpPr/>
            <p:nvPr/>
          </p:nvSpPr>
          <p:spPr>
            <a:xfrm>
              <a:off x="5050822" y="4912800"/>
              <a:ext cx="2208860" cy="1491079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약관 동의 후 가입이 </a:t>
              </a:r>
              <a:b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가능합니다.</a:t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314" name="Google Shape;314;p31"/>
          <p:cNvCxnSpPr>
            <a:endCxn id="312" idx="1"/>
          </p:cNvCxnSpPr>
          <p:nvPr/>
        </p:nvCxnSpPr>
        <p:spPr>
          <a:xfrm>
            <a:off x="2976458" y="3921847"/>
            <a:ext cx="4008300" cy="505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31"/>
          <p:cNvSpPr/>
          <p:nvPr/>
        </p:nvSpPr>
        <p:spPr>
          <a:xfrm>
            <a:off x="6871641" y="4065097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graphicFrame>
        <p:nvGraphicFramePr>
          <p:cNvPr id="316" name="Google Shape;316;p31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약관 동의(업체)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회원가입 링크 &gt; 회원 유형 선택 &gt; 약관 동의(업체)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457200" y="17145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검색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2"/>
          <p:cNvGrpSpPr/>
          <p:nvPr/>
        </p:nvGrpSpPr>
        <p:grpSpPr>
          <a:xfrm>
            <a:off x="62601" y="627450"/>
            <a:ext cx="6451301" cy="4094930"/>
            <a:chOff x="67806" y="836600"/>
            <a:chExt cx="6987790" cy="5459906"/>
          </a:xfrm>
        </p:grpSpPr>
        <p:pic>
          <p:nvPicPr>
            <p:cNvPr id="322" name="Google Shape;32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640" y="1045482"/>
              <a:ext cx="6946956" cy="51198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2"/>
            <p:cNvSpPr/>
            <p:nvPr/>
          </p:nvSpPr>
          <p:spPr>
            <a:xfrm>
              <a:off x="88223" y="836600"/>
              <a:ext cx="6967373" cy="5116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67806" y="5784894"/>
              <a:ext cx="6987790" cy="5116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25" name="Google Shape;325;p32"/>
          <p:cNvGraphicFramePr/>
          <p:nvPr/>
        </p:nvGraphicFramePr>
        <p:xfrm>
          <a:off x="6656899" y="5893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82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22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1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영문+숫자 8~20자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26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2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이미 등록된 아이디가 있는지 중복확인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3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영어,문자,숫자 8~20자,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암호화(SHA256, Bcrypt)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07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4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비밀번호 확인을 위해 한번 더 입력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21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5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업체 상호명 입력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94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6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대표자명 입력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96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7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회사 주소 입력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98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8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사업자번호 입력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00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9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예약 확정 시 입금받을 계좌 입력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7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10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담당자 번호 or 회사 대표번호 입력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11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담당자의 이메일주소 입력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12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클릭 시 회원가입 승인대기 창으로 이동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13</a:t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/>
                        <a:t>클릭 시 이전 페이지로 이동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b="1" sz="10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6" name="Google Shape;326;p32"/>
          <p:cNvSpPr/>
          <p:nvPr/>
        </p:nvSpPr>
        <p:spPr>
          <a:xfrm>
            <a:off x="2507487" y="1608575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2511134" y="1831999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2511134" y="2051530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2507134" y="229997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2507134" y="2528106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2511134" y="2750827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2507134" y="2973320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333" name="Google Shape;333;p32"/>
          <p:cNvSpPr/>
          <p:nvPr/>
        </p:nvSpPr>
        <p:spPr>
          <a:xfrm>
            <a:off x="2507134" y="3202283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334" name="Google Shape;334;p32"/>
          <p:cNvSpPr/>
          <p:nvPr/>
        </p:nvSpPr>
        <p:spPr>
          <a:xfrm>
            <a:off x="2511134" y="342641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335" name="Google Shape;335;p32"/>
          <p:cNvSpPr/>
          <p:nvPr/>
        </p:nvSpPr>
        <p:spPr>
          <a:xfrm>
            <a:off x="4507671" y="1599123"/>
            <a:ext cx="232154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2245215" y="3921900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3508487" y="3921900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graphicFrame>
        <p:nvGraphicFramePr>
          <p:cNvPr id="338" name="Google Shape;338;p32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회원가입 신청(업체)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회원가입 링크 &gt; 회원 유형 선택 &gt; 약관 동의(업체) &gt; 회원가입 신청(업체)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339" name="Google Shape;339;p32"/>
          <p:cNvSpPr/>
          <p:nvPr/>
        </p:nvSpPr>
        <p:spPr>
          <a:xfrm>
            <a:off x="2511134" y="3626489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3"/>
          <p:cNvGrpSpPr/>
          <p:nvPr/>
        </p:nvGrpSpPr>
        <p:grpSpPr>
          <a:xfrm>
            <a:off x="115429" y="627212"/>
            <a:ext cx="6451303" cy="4105348"/>
            <a:chOff x="125027" y="836282"/>
            <a:chExt cx="6987792" cy="5473797"/>
          </a:xfrm>
        </p:grpSpPr>
        <p:pic>
          <p:nvPicPr>
            <p:cNvPr id="346" name="Google Shape;346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5863" y="1066560"/>
              <a:ext cx="6946956" cy="5098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33"/>
            <p:cNvSpPr/>
            <p:nvPr/>
          </p:nvSpPr>
          <p:spPr>
            <a:xfrm>
              <a:off x="165862" y="836282"/>
              <a:ext cx="6946955" cy="5116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125027" y="5798467"/>
              <a:ext cx="6987790" cy="5116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49" name="Google Shape;349;p33"/>
          <p:cNvGraphicFramePr/>
          <p:nvPr/>
        </p:nvGraphicFramePr>
        <p:xfrm>
          <a:off x="6656899" y="7028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7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클릭 시 메인페이지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0" name="Google Shape;350;p33"/>
          <p:cNvSpPr/>
          <p:nvPr/>
        </p:nvSpPr>
        <p:spPr>
          <a:xfrm>
            <a:off x="2843809" y="3921900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aphicFrame>
        <p:nvGraphicFramePr>
          <p:cNvPr id="351" name="Google Shape;351;p33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회원가입 신청 공지(업체)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회원가입 링크 &gt; 회원 유형 선택 &gt;  &gt; 회원가입 신청(업체) &gt; 회원가입 신청 공지(업체)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>
            <p:ph type="title"/>
          </p:nvPr>
        </p:nvSpPr>
        <p:spPr>
          <a:xfrm>
            <a:off x="457200" y="17145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로그인 페이지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5"/>
          <p:cNvPicPr preferRelativeResize="0"/>
          <p:nvPr/>
        </p:nvPicPr>
        <p:blipFill rotWithShape="1">
          <a:blip r:embed="rId3">
            <a:alphaModFix/>
          </a:blip>
          <a:srcRect b="8510" l="0" r="0" t="8382"/>
          <a:stretch/>
        </p:blipFill>
        <p:spPr>
          <a:xfrm>
            <a:off x="99420" y="528650"/>
            <a:ext cx="6314858" cy="307504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/>
          <p:nvPr/>
        </p:nvSpPr>
        <p:spPr>
          <a:xfrm>
            <a:off x="3641287" y="1327251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aphicFrame>
        <p:nvGraphicFramePr>
          <p:cNvPr id="363" name="Google Shape;363;p35"/>
          <p:cNvGraphicFramePr/>
          <p:nvPr/>
        </p:nvGraphicFramePr>
        <p:xfrm>
          <a:off x="6656900" y="5440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Width : 70% Height : auto</a:t>
                      </a:r>
                      <a:endParaRPr b="1" sz="10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1</a:t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로그인 : H2</a:t>
                      </a:r>
                      <a:endParaRPr b="1" sz="10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31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2</a:t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가입유형 선택 - 회원</a:t>
                      </a:r>
                      <a:br>
                        <a:rPr b="1" lang="ko-KR" sz="1050" u="none" cap="none" strike="noStrike"/>
                      </a:br>
                      <a:r>
                        <a:rPr b="1" lang="ko-KR" sz="1050" u="none" cap="none" strike="noStrike"/>
                        <a:t>라디오버튼 - 둘 중에 하나만 선택 가능 (Default - ‘회원’)</a:t>
                      </a:r>
                      <a:endParaRPr b="1" sz="10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31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3</a:t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가입유형 선택 - 업체</a:t>
                      </a:r>
                      <a:br>
                        <a:rPr b="1" lang="ko-KR" sz="1050" u="none" cap="none" strike="noStrike"/>
                      </a:br>
                      <a:r>
                        <a:rPr b="1" lang="ko-KR" sz="1050" u="none" cap="none" strike="noStrike"/>
                        <a:t>라디오버튼 - 둘 중에 하나만 선택 가능 (Default - ‘회원’)</a:t>
                      </a:r>
                      <a:endParaRPr b="1" sz="10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31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4</a:t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회원가입 시 등록한 아이디 입력</a:t>
                      </a:r>
                      <a:br>
                        <a:rPr b="1" lang="ko-KR" sz="1050" u="none" cap="none" strike="noStrike"/>
                      </a:br>
                      <a:r>
                        <a:rPr b="1" lang="ko-KR" sz="1050" u="none" cap="none" strike="noStrike"/>
                        <a:t>텍스트필드 - 8~20자 영문/숫자, 필수 입력사항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31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5</a:t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/>
                        <a:t>회원가입 시 등록한 비밀번호 입력</a:t>
                      </a:r>
                      <a:br>
                        <a:rPr b="1" lang="ko-KR" sz="1050" u="none" cap="none" strike="noStrike"/>
                      </a:br>
                      <a:r>
                        <a:rPr b="1" lang="ko-KR" sz="1050" u="none" cap="none" strike="noStrike"/>
                        <a:t>텍스트필드 - 8~20자 영문/숫자, 필수 입력사항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6</a:t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버튼 - 로그인 성공 시 메인 페이지 이동</a:t>
                      </a:r>
                      <a:endParaRPr b="1" sz="10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7</a:t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로그인 실패 시 alert창 표시</a:t>
                      </a:r>
                      <a:endParaRPr b="1" sz="10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8</a:t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아이디 찾기 / 비밀번호 변경 </a:t>
                      </a:r>
                      <a:br>
                        <a:rPr b="1" lang="ko-KR" sz="1050" u="none" cap="none" strike="noStrike"/>
                      </a:br>
                      <a:r>
                        <a:rPr b="1" lang="ko-KR" sz="1050" u="none" cap="none" strike="noStrike"/>
                        <a:t>페이지로 이동</a:t>
                      </a:r>
                      <a:endParaRPr b="1" sz="10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/>
                        <a:t>9</a:t>
                      </a:r>
                      <a:endParaRPr sz="105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회원가입 페이지로 이동</a:t>
                      </a:r>
                      <a:endParaRPr b="1"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 u="none" cap="none" strike="noStrike"/>
                        <a:t>- 회원 or 업체 구분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4" name="Google Shape;364;p35"/>
          <p:cNvSpPr/>
          <p:nvPr/>
        </p:nvSpPr>
        <p:spPr>
          <a:xfrm>
            <a:off x="1537498" y="174254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65" name="Google Shape;365;p35"/>
          <p:cNvSpPr/>
          <p:nvPr/>
        </p:nvSpPr>
        <p:spPr>
          <a:xfrm>
            <a:off x="1537498" y="2180653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537498" y="2497406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367" name="Google Shape;367;p35"/>
          <p:cNvSpPr/>
          <p:nvPr/>
        </p:nvSpPr>
        <p:spPr>
          <a:xfrm>
            <a:off x="1537498" y="2732016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4079964" y="2732016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graphicFrame>
        <p:nvGraphicFramePr>
          <p:cNvPr id="369" name="Google Shape;369;p35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로그인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이상현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370" name="Google Shape;370;p35"/>
          <p:cNvGrpSpPr/>
          <p:nvPr/>
        </p:nvGrpSpPr>
        <p:grpSpPr>
          <a:xfrm>
            <a:off x="2289742" y="3805357"/>
            <a:ext cx="2039274" cy="998641"/>
            <a:chOff x="5050822" y="5251751"/>
            <a:chExt cx="2208860" cy="1152128"/>
          </a:xfrm>
        </p:grpSpPr>
        <p:sp>
          <p:nvSpPr>
            <p:cNvPr id="37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 실패</a:t>
              </a:r>
              <a:b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아이디와 비밀번호를 확인해주세요.</a:t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373" name="Google Shape;373;p35"/>
          <p:cNvCxnSpPr>
            <a:endCxn id="371" idx="0"/>
          </p:cNvCxnSpPr>
          <p:nvPr/>
        </p:nvCxnSpPr>
        <p:spPr>
          <a:xfrm>
            <a:off x="3309379" y="2655757"/>
            <a:ext cx="0" cy="1149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35"/>
          <p:cNvSpPr/>
          <p:nvPr/>
        </p:nvSpPr>
        <p:spPr>
          <a:xfrm>
            <a:off x="2184217" y="372826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375" name="Google Shape;375;p35"/>
          <p:cNvSpPr/>
          <p:nvPr/>
        </p:nvSpPr>
        <p:spPr>
          <a:xfrm>
            <a:off x="4345810" y="1327251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2709662" y="1057461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6"/>
          <p:cNvPicPr preferRelativeResize="0"/>
          <p:nvPr/>
        </p:nvPicPr>
        <p:blipFill rotWithShape="1">
          <a:blip r:embed="rId3">
            <a:alphaModFix/>
          </a:blip>
          <a:srcRect b="8510" l="0" r="0" t="8382"/>
          <a:stretch/>
        </p:blipFill>
        <p:spPr>
          <a:xfrm>
            <a:off x="99420" y="528649"/>
            <a:ext cx="6314858" cy="30750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/>
          <p:nvPr/>
        </p:nvSpPr>
        <p:spPr>
          <a:xfrm>
            <a:off x="704575" y="149441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704575" y="1749988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704575" y="2445563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704575" y="270765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704575" y="295118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2710573" y="321102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4466477" y="2512608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4466477" y="1438690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671297" y="3805357"/>
            <a:ext cx="2144799" cy="1070649"/>
            <a:chOff x="5050822" y="5251751"/>
            <a:chExt cx="2208860" cy="1152128"/>
          </a:xfrm>
        </p:grpSpPr>
        <p:sp>
          <p:nvSpPr>
            <p:cNvPr id="391" name="Google Shape;391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성공</a:t>
              </a:r>
              <a:endParaRPr sz="10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아이디는 ‘aaaa’ 입니다.</a:t>
              </a: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393" name="Google Shape;393;p36"/>
          <p:cNvCxnSpPr>
            <a:endCxn id="391" idx="0"/>
          </p:cNvCxnSpPr>
          <p:nvPr/>
        </p:nvCxnSpPr>
        <p:spPr>
          <a:xfrm flipH="1">
            <a:off x="1743696" y="1756657"/>
            <a:ext cx="2828400" cy="2048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94" name="Google Shape;394;p36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53200"/>
                <a:gridCol w="2592300"/>
                <a:gridCol w="864100"/>
                <a:gridCol w="16817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5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u="none" cap="none" strike="noStrike"/>
                        <a:t>(</a:t>
                      </a:r>
                      <a:r>
                        <a:rPr lang="ko-KR" sz="800" u="none" cap="none" strike="noStrike"/>
                        <a:t>일반회원) </a:t>
                      </a:r>
                      <a:r>
                        <a:rPr lang="ko-KR" sz="900" u="none" cap="none" strike="noStrike"/>
                        <a:t>아이디 찾기/비밀번호 변경 페이지</a:t>
                      </a:r>
                      <a:endParaRPr sz="700" u="none" cap="none" strike="noStrike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이상현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아이디 찾기 / 비밀번호 변경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395" name="Google Shape;395;p36"/>
          <p:cNvGrpSpPr/>
          <p:nvPr/>
        </p:nvGrpSpPr>
        <p:grpSpPr>
          <a:xfrm>
            <a:off x="4238271" y="3805632"/>
            <a:ext cx="2172232" cy="1070374"/>
            <a:chOff x="5050822" y="5251751"/>
            <a:chExt cx="2208860" cy="1152128"/>
          </a:xfrm>
        </p:grpSpPr>
        <p:sp>
          <p:nvSpPr>
            <p:cNvPr id="396" name="Google Shape;396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실패</a:t>
              </a:r>
              <a:endParaRPr sz="10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일치하는 아이디가 없습니다.</a:t>
              </a: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398" name="Google Shape;398;p36"/>
          <p:cNvCxnSpPr/>
          <p:nvPr/>
        </p:nvCxnSpPr>
        <p:spPr>
          <a:xfrm>
            <a:off x="5168672" y="1931840"/>
            <a:ext cx="757361" cy="187351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36"/>
          <p:cNvSpPr/>
          <p:nvPr/>
        </p:nvSpPr>
        <p:spPr>
          <a:xfrm>
            <a:off x="529929" y="3754134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00" name="Google Shape;400;p36"/>
          <p:cNvSpPr/>
          <p:nvPr/>
        </p:nvSpPr>
        <p:spPr>
          <a:xfrm>
            <a:off x="4238271" y="3754134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01" name="Google Shape;401;p36"/>
          <p:cNvSpPr/>
          <p:nvPr/>
        </p:nvSpPr>
        <p:spPr>
          <a:xfrm>
            <a:off x="1352733" y="644793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aphicFrame>
        <p:nvGraphicFramePr>
          <p:cNvPr id="402" name="Google Shape;402;p36"/>
          <p:cNvGraphicFramePr/>
          <p:nvPr/>
        </p:nvGraphicFramePr>
        <p:xfrm>
          <a:off x="6656900" y="5440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/>
                        <a:t>Width : 70% Height : auto</a:t>
                      </a:r>
                      <a:endParaRPr b="1" sz="10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50" u="none" cap="none" strike="noStrike"/>
                        <a:t>아이디 찾기 / 비밀번호 변경 : H2</a:t>
                      </a:r>
                      <a:endParaRPr b="1" sz="9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50" u="none" cap="none" strike="noStrike"/>
                        <a:t>회원가입 시 등록한 이름 입력</a:t>
                      </a:r>
                      <a:endParaRPr b="1" sz="95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50" u="none" cap="none" strike="noStrike"/>
                        <a:t>텍스트필드, 필수 입력사항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회원가입 시 등록한 휴대폰 입력</a:t>
                      </a:r>
                      <a:endParaRPr b="1" sz="9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텍스트필드, 필수 입력사항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4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50" u="none" cap="none" strike="noStrike"/>
                        <a:t>버튼 - 클릭 시 alert창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5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50" u="none" cap="none" strike="noStrike"/>
                        <a:t>아이디 찾기 성공 시 alert창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6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아이디 찾기 실패 시 alert창 표시</a:t>
                      </a:r>
                      <a:endParaRPr b="1" sz="9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7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회원가입 시 등록한 아이디 입력</a:t>
                      </a:r>
                      <a:endParaRPr b="1" sz="9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텍스트필드, 필수 입력사항</a:t>
                      </a:r>
                      <a:endParaRPr b="1" sz="9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8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회원가입 시 등록한 이름 입력</a:t>
                      </a:r>
                      <a:endParaRPr b="1" sz="9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텍스트필드, 필수 입력사항</a:t>
                      </a:r>
                      <a:endParaRPr b="1" sz="95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9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회원가입 시 등록한 휴대폰 입력</a:t>
                      </a:r>
                      <a:endParaRPr b="1" sz="9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텍스트필드, 필수 입력사항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10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버튼 - 비밀번호 변경 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11</a:t>
                      </a:r>
                      <a:endParaRPr sz="10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Arial"/>
                        <a:buNone/>
                      </a:pPr>
                      <a:r>
                        <a:rPr b="1" lang="ko-KR" sz="950" u="none" cap="none" strike="noStrike"/>
                        <a:t>버튼 - 클릭 시 로그인 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b="8510" l="0" r="0" t="8382"/>
          <a:stretch/>
        </p:blipFill>
        <p:spPr>
          <a:xfrm>
            <a:off x="99420" y="528649"/>
            <a:ext cx="6314858" cy="307504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/>
          <p:nvPr/>
        </p:nvSpPr>
        <p:spPr>
          <a:xfrm>
            <a:off x="756255" y="177868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756255" y="2153846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4675592" y="170768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915624" y="3824176"/>
            <a:ext cx="2437726" cy="1123838"/>
            <a:chOff x="5050822" y="5251751"/>
            <a:chExt cx="2208860" cy="1152128"/>
          </a:xfrm>
        </p:grpSpPr>
        <p:sp>
          <p:nvSpPr>
            <p:cNvPr id="412" name="Google Shape;412;p37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변경 성공</a:t>
              </a:r>
              <a:endParaRPr sz="10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비밀번호가 변경되었습니다.</a:t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903224" y="6038147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414" name="Google Shape;414;p37"/>
          <p:cNvCxnSpPr>
            <a:endCxn id="412" idx="0"/>
          </p:cNvCxnSpPr>
          <p:nvPr/>
        </p:nvCxnSpPr>
        <p:spPr>
          <a:xfrm flipH="1">
            <a:off x="2134487" y="2075176"/>
            <a:ext cx="2637000" cy="1749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15" name="Google Shape;415;p37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비밀번호 변경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이상현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아이디 찾기 / 비밀번호 변경 &gt; 비밀번호 변경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416" name="Google Shape;416;p37"/>
          <p:cNvSpPr/>
          <p:nvPr/>
        </p:nvSpPr>
        <p:spPr>
          <a:xfrm>
            <a:off x="2175544" y="975098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810100" y="3745032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grpSp>
        <p:nvGrpSpPr>
          <p:cNvPr id="418" name="Google Shape;418;p37"/>
          <p:cNvGrpSpPr/>
          <p:nvPr/>
        </p:nvGrpSpPr>
        <p:grpSpPr>
          <a:xfrm>
            <a:off x="5364088" y="3824176"/>
            <a:ext cx="2275074" cy="1123838"/>
            <a:chOff x="5050822" y="5251751"/>
            <a:chExt cx="2208860" cy="1152128"/>
          </a:xfrm>
        </p:grpSpPr>
        <p:sp>
          <p:nvSpPr>
            <p:cNvPr id="419" name="Google Shape;419;p37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 변경 실패</a:t>
              </a:r>
              <a:endParaRPr sz="10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비밀번호가 일치하지 않습니다.</a:t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5903224" y="6038147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421" name="Google Shape;421;p37"/>
          <p:cNvCxnSpPr>
            <a:endCxn id="419" idx="0"/>
          </p:cNvCxnSpPr>
          <p:nvPr/>
        </p:nvCxnSpPr>
        <p:spPr>
          <a:xfrm>
            <a:off x="5569225" y="2075176"/>
            <a:ext cx="932400" cy="1749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37"/>
          <p:cNvSpPr/>
          <p:nvPr/>
        </p:nvSpPr>
        <p:spPr>
          <a:xfrm>
            <a:off x="5494365" y="3745032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graphicFrame>
        <p:nvGraphicFramePr>
          <p:cNvPr id="423" name="Google Shape;423;p37"/>
          <p:cNvGraphicFramePr/>
          <p:nvPr/>
        </p:nvGraphicFramePr>
        <p:xfrm>
          <a:off x="6656900" y="5440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Width : 70% height : auto</a:t>
                      </a:r>
                      <a:endParaRPr b="1" sz="11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비밀번호 변경 : H2</a:t>
                      </a:r>
                      <a:endParaRPr b="1" sz="11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새로 변경할 비밀번호 입력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텍스트필드, 필수 입력사항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2번과 동일하게 입력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텍스트필드, 필수 입력사항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4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버튼 - 클릭 시 alert창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5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비밀번호 변경 성공 시 alert창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6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비밀번호 변경 실패 시 alert창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8"/>
          <p:cNvPicPr preferRelativeResize="0"/>
          <p:nvPr/>
        </p:nvPicPr>
        <p:blipFill rotWithShape="1">
          <a:blip r:embed="rId3">
            <a:alphaModFix/>
          </a:blip>
          <a:srcRect b="0" l="8568" r="0" t="0"/>
          <a:stretch/>
        </p:blipFill>
        <p:spPr>
          <a:xfrm>
            <a:off x="0" y="461308"/>
            <a:ext cx="6966584" cy="446449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8"/>
          <p:cNvSpPr/>
          <p:nvPr/>
        </p:nvSpPr>
        <p:spPr>
          <a:xfrm>
            <a:off x="3617618" y="179779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aphicFrame>
        <p:nvGraphicFramePr>
          <p:cNvPr id="430" name="Google Shape;430;p38"/>
          <p:cNvGraphicFramePr/>
          <p:nvPr/>
        </p:nvGraphicFramePr>
        <p:xfrm>
          <a:off x="6656900" y="741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가입유형 선택 - 회원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가입유형 선택 – 업체(사업자)</a:t>
                      </a:r>
                      <a:endParaRPr b="1" sz="11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아이디 입력 필드</a:t>
                      </a:r>
                      <a:br>
                        <a:rPr b="1" lang="ko-KR" sz="1100" u="none" cap="none" strike="noStrike"/>
                      </a:br>
                      <a:r>
                        <a:rPr b="1" lang="ko-KR" sz="1100" u="none" cap="none" strike="noStrike"/>
                        <a:t>- 8 ~ 20자 영문/숫자 포함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4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비밀번호 입력 필드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- 8 ~ 20자 영문/숫자/특수기호 포함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5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로그인 버튼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- 로그인 성공 시 메인 페이지 이동</a:t>
                      </a:r>
                      <a:endParaRPr b="1" sz="11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6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아이디 / 비밀번호 찾기 링크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- 새 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7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회원가입 링크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- 가입 페이지로 이동 (회원 or 업체 구분)</a:t>
                      </a:r>
                      <a:endParaRPr b="1" sz="1100" u="none" cap="none" strike="noStrike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31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8</a:t>
                      </a:r>
                      <a:endParaRPr sz="1100" u="none" cap="none" strike="noStrike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로그인 실패 알림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- DB의 데이터와 불일치 또는 존재하지 않을 시 알림 창 생성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1" name="Google Shape;431;p38"/>
          <p:cNvSpPr/>
          <p:nvPr/>
        </p:nvSpPr>
        <p:spPr>
          <a:xfrm>
            <a:off x="4291232" y="1796410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1231743" y="2289574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33" name="Google Shape;433;p38"/>
          <p:cNvSpPr/>
          <p:nvPr/>
        </p:nvSpPr>
        <p:spPr>
          <a:xfrm>
            <a:off x="1197384" y="2838160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1214996" y="3206613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35" name="Google Shape;435;p38"/>
          <p:cNvSpPr/>
          <p:nvPr/>
        </p:nvSpPr>
        <p:spPr>
          <a:xfrm>
            <a:off x="1174098" y="3530220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36" name="Google Shape;436;p38"/>
          <p:cNvSpPr/>
          <p:nvPr/>
        </p:nvSpPr>
        <p:spPr>
          <a:xfrm>
            <a:off x="4207402" y="3491161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437" name="Google Shape;437;p38"/>
          <p:cNvSpPr/>
          <p:nvPr/>
        </p:nvSpPr>
        <p:spPr>
          <a:xfrm>
            <a:off x="3699078" y="681654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graphicFrame>
        <p:nvGraphicFramePr>
          <p:cNvPr id="438" name="Google Shape;438;p38"/>
          <p:cNvGraphicFramePr/>
          <p:nvPr/>
        </p:nvGraphicFramePr>
        <p:xfrm>
          <a:off x="3969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16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로그인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강 병훈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1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439" name="Google Shape;439;p38"/>
          <p:cNvGrpSpPr/>
          <p:nvPr/>
        </p:nvGrpSpPr>
        <p:grpSpPr>
          <a:xfrm>
            <a:off x="3617618" y="1609472"/>
            <a:ext cx="669145" cy="242198"/>
            <a:chOff x="3512046" y="1916832"/>
            <a:chExt cx="724791" cy="349785"/>
          </a:xfrm>
        </p:grpSpPr>
        <p:sp>
          <p:nvSpPr>
            <p:cNvPr id="440" name="Google Shape;440;p38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8"/>
            <p:cNvSpPr txBox="1"/>
            <p:nvPr/>
          </p:nvSpPr>
          <p:spPr>
            <a:xfrm>
              <a:off x="3548050" y="1928152"/>
              <a:ext cx="688787" cy="338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2102655" y="2049358"/>
            <a:ext cx="669145" cy="234360"/>
            <a:chOff x="3512046" y="1895203"/>
            <a:chExt cx="724791" cy="477659"/>
          </a:xfrm>
        </p:grpSpPr>
        <p:sp>
          <p:nvSpPr>
            <p:cNvPr id="443" name="Google Shape;443;p38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8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38"/>
          <p:cNvGrpSpPr/>
          <p:nvPr/>
        </p:nvGrpSpPr>
        <p:grpSpPr>
          <a:xfrm>
            <a:off x="4944159" y="2337390"/>
            <a:ext cx="669145" cy="234360"/>
            <a:chOff x="3512046" y="1895203"/>
            <a:chExt cx="724791" cy="477659"/>
          </a:xfrm>
        </p:grpSpPr>
        <p:sp>
          <p:nvSpPr>
            <p:cNvPr id="446" name="Google Shape;446;p38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8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2151631" y="2625422"/>
            <a:ext cx="669145" cy="234360"/>
            <a:chOff x="3512046" y="1895203"/>
            <a:chExt cx="724791" cy="477659"/>
          </a:xfrm>
        </p:grpSpPr>
        <p:sp>
          <p:nvSpPr>
            <p:cNvPr id="449" name="Google Shape;449;p38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8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38"/>
          <p:cNvGrpSpPr/>
          <p:nvPr/>
        </p:nvGrpSpPr>
        <p:grpSpPr>
          <a:xfrm>
            <a:off x="4944158" y="2844069"/>
            <a:ext cx="669145" cy="234360"/>
            <a:chOff x="3512046" y="1895203"/>
            <a:chExt cx="724791" cy="477659"/>
          </a:xfrm>
        </p:grpSpPr>
        <p:sp>
          <p:nvSpPr>
            <p:cNvPr id="452" name="Google Shape;452;p38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8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18p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4944159" y="1967463"/>
            <a:ext cx="669145" cy="234360"/>
            <a:chOff x="3512046" y="1895203"/>
            <a:chExt cx="724791" cy="477659"/>
          </a:xfrm>
        </p:grpSpPr>
        <p:sp>
          <p:nvSpPr>
            <p:cNvPr id="455" name="Google Shape;455;p38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8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14p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38"/>
          <p:cNvGrpSpPr/>
          <p:nvPr/>
        </p:nvGrpSpPr>
        <p:grpSpPr>
          <a:xfrm>
            <a:off x="3014953" y="3464287"/>
            <a:ext cx="669145" cy="234360"/>
            <a:chOff x="3512046" y="1895203"/>
            <a:chExt cx="724791" cy="477659"/>
          </a:xfrm>
        </p:grpSpPr>
        <p:sp>
          <p:nvSpPr>
            <p:cNvPr id="458" name="Google Shape;458;p38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8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14p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4982975" y="3507854"/>
            <a:ext cx="669145" cy="234360"/>
            <a:chOff x="3512046" y="1895203"/>
            <a:chExt cx="724791" cy="477659"/>
          </a:xfrm>
        </p:grpSpPr>
        <p:sp>
          <p:nvSpPr>
            <p:cNvPr id="461" name="Google Shape;461;p38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8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14p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3539010" y="3219994"/>
            <a:ext cx="669145" cy="234360"/>
            <a:chOff x="3512046" y="1895203"/>
            <a:chExt cx="724791" cy="477659"/>
          </a:xfrm>
        </p:grpSpPr>
        <p:sp>
          <p:nvSpPr>
            <p:cNvPr id="464" name="Google Shape;464;p38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8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16p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6" name="Google Shape;466;p38"/>
          <p:cNvCxnSpPr/>
          <p:nvPr/>
        </p:nvCxnSpPr>
        <p:spPr>
          <a:xfrm rot="10800000">
            <a:off x="5868144" y="1666739"/>
            <a:ext cx="0" cy="144777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7" name="Google Shape;467;p38"/>
          <p:cNvCxnSpPr/>
          <p:nvPr/>
        </p:nvCxnSpPr>
        <p:spPr>
          <a:xfrm rot="10800000">
            <a:off x="4944158" y="3114517"/>
            <a:ext cx="923986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type="title"/>
          </p:nvPr>
        </p:nvSpPr>
        <p:spPr>
          <a:xfrm>
            <a:off x="457200" y="17145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회원의 공간예약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75" y="490000"/>
            <a:ext cx="6450701" cy="5039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0"/>
          <p:cNvSpPr/>
          <p:nvPr/>
        </p:nvSpPr>
        <p:spPr>
          <a:xfrm>
            <a:off x="414834" y="986430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79" name="Google Shape;479;p40"/>
          <p:cNvSpPr/>
          <p:nvPr/>
        </p:nvSpPr>
        <p:spPr>
          <a:xfrm>
            <a:off x="244575" y="344767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80" name="Google Shape;480;p40"/>
          <p:cNvSpPr/>
          <p:nvPr/>
        </p:nvSpPr>
        <p:spPr>
          <a:xfrm>
            <a:off x="244575" y="4043200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81" name="Google Shape;481;p40"/>
          <p:cNvSpPr/>
          <p:nvPr/>
        </p:nvSpPr>
        <p:spPr>
          <a:xfrm>
            <a:off x="244494" y="4511581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82" name="Google Shape;482;p40"/>
          <p:cNvSpPr/>
          <p:nvPr/>
        </p:nvSpPr>
        <p:spPr>
          <a:xfrm>
            <a:off x="3706900" y="986430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83" name="Google Shape;483;p40"/>
          <p:cNvSpPr/>
          <p:nvPr/>
        </p:nvSpPr>
        <p:spPr>
          <a:xfrm>
            <a:off x="8338552" y="4436806"/>
            <a:ext cx="2551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aphicFrame>
        <p:nvGraphicFramePr>
          <p:cNvPr id="484" name="Google Shape;484;p40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예약 페이지 1/</a:t>
                      </a:r>
                      <a:r>
                        <a:rPr lang="ko-KR" sz="1100"/>
                        <a:t>2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권 경태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공간 상세 페이지  &gt; 공간 예약 버튼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85" name="Google Shape;485;p40"/>
          <p:cNvGraphicFramePr/>
          <p:nvPr/>
        </p:nvGraphicFramePr>
        <p:xfrm>
          <a:off x="6566387" y="6086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160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회원 열람만 가능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Width  : 70%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Height : auto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 hMerge="1"/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공간이미지 (190px*180px)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1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공간</a:t>
                      </a:r>
                      <a:r>
                        <a:rPr b="1" lang="ko-KR" sz="1100"/>
                        <a:t>명, 공간 설명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공간 </a:t>
                      </a:r>
                      <a:r>
                        <a:rPr b="1" lang="ko-KR" sz="1100"/>
                        <a:t>유형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4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금액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5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예약 </a:t>
                      </a:r>
                      <a:r>
                        <a:rPr b="1" lang="ko-KR" sz="1100"/>
                        <a:t>기간 선택시 달력 출력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C:\Users\alfo\Desktop\달력2.jpg" id="486" name="Google Shape;48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1498" y="2928176"/>
            <a:ext cx="2768175" cy="214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40"/>
          <p:cNvCxnSpPr/>
          <p:nvPr/>
        </p:nvCxnSpPr>
        <p:spPr>
          <a:xfrm flipH="1" rot="10800000">
            <a:off x="3036525" y="3501475"/>
            <a:ext cx="3733800" cy="1185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5" y="9889"/>
            <a:ext cx="6793501" cy="530742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/>
          <p:nvPr/>
        </p:nvSpPr>
        <p:spPr>
          <a:xfrm>
            <a:off x="263973" y="950034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02700" y="1807197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95" name="Google Shape;495;p41"/>
          <p:cNvSpPr/>
          <p:nvPr/>
        </p:nvSpPr>
        <p:spPr>
          <a:xfrm>
            <a:off x="186500" y="2184516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263900" y="1345157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263814" y="2619236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graphicFrame>
        <p:nvGraphicFramePr>
          <p:cNvPr id="498" name="Google Shape;498;p41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예약 페이지 2/</a:t>
                      </a:r>
                      <a:r>
                        <a:rPr lang="ko-KR" sz="1100"/>
                        <a:t>2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권 경태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공간 상세 페이지  &gt; 공간 예약 버튼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99" name="Google Shape;499;p41"/>
          <p:cNvGraphicFramePr/>
          <p:nvPr/>
        </p:nvGraphicFramePr>
        <p:xfrm>
          <a:off x="6661444" y="6275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225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160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회원 열람만 가능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Width  : 70%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Height : auto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 hMerge="1"/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공간소유 회사명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1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업체 대표자명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주소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사업자번호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5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업체 연락처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환불규정 공지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7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예약하기 버튼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00" name="Google Shape;500;p41"/>
          <p:cNvSpPr/>
          <p:nvPr/>
        </p:nvSpPr>
        <p:spPr>
          <a:xfrm>
            <a:off x="263964" y="3166711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</a:rPr>
              <a:t>6</a:t>
            </a:r>
            <a:endParaRPr/>
          </a:p>
        </p:txBody>
      </p:sp>
      <p:sp>
        <p:nvSpPr>
          <p:cNvPr id="501" name="Google Shape;501;p41"/>
          <p:cNvSpPr/>
          <p:nvPr/>
        </p:nvSpPr>
        <p:spPr>
          <a:xfrm>
            <a:off x="186489" y="4597236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</a:rPr>
              <a:t>7</a:t>
            </a:r>
            <a:endParaRPr/>
          </a:p>
        </p:txBody>
      </p:sp>
      <p:pic>
        <p:nvPicPr>
          <p:cNvPr id="502" name="Google Shape;5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200" y="3215150"/>
            <a:ext cx="2203700" cy="13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1897" y="3629622"/>
            <a:ext cx="2509475" cy="125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41"/>
          <p:cNvCxnSpPr/>
          <p:nvPr/>
        </p:nvCxnSpPr>
        <p:spPr>
          <a:xfrm flipH="1" rot="10800000">
            <a:off x="3075200" y="3873025"/>
            <a:ext cx="1402200" cy="7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1"/>
          <p:cNvCxnSpPr/>
          <p:nvPr/>
        </p:nvCxnSpPr>
        <p:spPr>
          <a:xfrm>
            <a:off x="5980100" y="4299150"/>
            <a:ext cx="852000" cy="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490373"/>
            <a:ext cx="5592472" cy="4653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" name="Google Shape;112;p15"/>
          <p:cNvGraphicFramePr/>
          <p:nvPr/>
        </p:nvGraphicFramePr>
        <p:xfrm>
          <a:off x="6064568" y="581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540650"/>
                <a:gridCol w="24625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Header : width 100%, height 15%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M a I n : width 100%, height 70%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Footer : width 100%, height 15%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1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 </a:t>
                      </a:r>
                      <a:r>
                        <a:rPr b="1" lang="ko-KR" sz="1100" u="none" cap="none" strike="noStrike"/>
                        <a:t>검색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44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정렬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-베스트 공간 순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-가격 낮은 순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-가격 높은 순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3</a:t>
                      </a:r>
                      <a:endParaRPr sz="105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검색된 공간 출력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3" name="Google Shape;113;p15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공간(오피스) 대여 시스템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1422485" y="1528752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5" name="Google Shape;115;p15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 b="0" sz="1100" u="none" cap="none" strike="noStrike">
                        <a:solidFill>
                          <a:srgbClr val="D8D8D8"/>
                        </a:solidFill>
                      </a:endParaRPr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검색 페이지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02 검색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김용세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검색 페이지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16" name="Google Shape;116;p15"/>
          <p:cNvSpPr/>
          <p:nvPr/>
        </p:nvSpPr>
        <p:spPr>
          <a:xfrm>
            <a:off x="1266820" y="2038342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175" y="1465850"/>
            <a:ext cx="1026200" cy="3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/>
          <p:nvPr/>
        </p:nvSpPr>
        <p:spPr>
          <a:xfrm>
            <a:off x="4233842" y="140016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71213"/>
            <a:ext cx="6105204" cy="476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2"/>
          <p:cNvSpPr/>
          <p:nvPr/>
        </p:nvSpPr>
        <p:spPr>
          <a:xfrm>
            <a:off x="517000" y="3742025"/>
            <a:ext cx="210900" cy="1716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</a:rPr>
              <a:t>5</a:t>
            </a:r>
            <a:endParaRPr/>
          </a:p>
        </p:txBody>
      </p:sp>
      <p:graphicFrame>
        <p:nvGraphicFramePr>
          <p:cNvPr id="512" name="Google Shape;512;p42"/>
          <p:cNvGraphicFramePr/>
          <p:nvPr/>
        </p:nvGraphicFramePr>
        <p:xfrm>
          <a:off x="6656899" y="589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172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Alert 팝업 창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 hMerge="1"/>
              </a:tr>
              <a:tr h="31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1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 공간명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26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2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이용 기간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4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3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결제금액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4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예약자명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9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5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예약자 연락처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6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예약자 이메일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7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환불규정 확인 공지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8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확인버튼</a:t>
                      </a:r>
                      <a:endParaRPr b="1"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(예약목록으로 이동)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13" name="Google Shape;513;p42"/>
          <p:cNvSpPr/>
          <p:nvPr/>
        </p:nvSpPr>
        <p:spPr>
          <a:xfrm>
            <a:off x="382387" y="2098272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382312" y="3409955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</a:rPr>
              <a:t>4</a:t>
            </a:r>
            <a:endParaRPr/>
          </a:p>
        </p:txBody>
      </p:sp>
      <p:sp>
        <p:nvSpPr>
          <p:cNvPr id="515" name="Google Shape;515;p42"/>
          <p:cNvSpPr/>
          <p:nvPr/>
        </p:nvSpPr>
        <p:spPr>
          <a:xfrm>
            <a:off x="382312" y="2435400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382312" y="2772535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516931" y="4074411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</a:rPr>
              <a:t>6</a:t>
            </a:r>
            <a:endParaRPr/>
          </a:p>
        </p:txBody>
      </p:sp>
      <p:graphicFrame>
        <p:nvGraphicFramePr>
          <p:cNvPr id="518" name="Google Shape;518;p42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/>
                        <a:t>예약 확인 창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권 경태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공간 상세 페이지 </a:t>
                      </a: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예약 페이지&gt;예약 신청 버튼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519" name="Google Shape;519;p42"/>
          <p:cNvSpPr/>
          <p:nvPr/>
        </p:nvSpPr>
        <p:spPr>
          <a:xfrm>
            <a:off x="306106" y="4443711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</a:rPr>
              <a:t>7</a:t>
            </a: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306106" y="4738861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lfo\Desktop\결제.jpg" id="525" name="Google Shape;525;p43"/>
          <p:cNvPicPr preferRelativeResize="0"/>
          <p:nvPr/>
        </p:nvPicPr>
        <p:blipFill rotWithShape="1">
          <a:blip r:embed="rId3">
            <a:alphaModFix/>
          </a:blip>
          <a:srcRect b="11015" l="0" r="0" t="9438"/>
          <a:stretch/>
        </p:blipFill>
        <p:spPr>
          <a:xfrm>
            <a:off x="75536" y="483518"/>
            <a:ext cx="6638925" cy="42484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6" name="Google Shape;526;p43"/>
          <p:cNvGraphicFramePr/>
          <p:nvPr/>
        </p:nvGraphicFramePr>
        <p:xfrm>
          <a:off x="6656899" y="589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1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1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 번호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26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2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 공간 이름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26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3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이용 시작날짜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4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4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이용 종료날짜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5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 인원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9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6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결제예정금액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7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취소 버튼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8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결제 버튼 창(alert)출력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27" name="Google Shape;527;p43"/>
          <p:cNvSpPr/>
          <p:nvPr/>
        </p:nvSpPr>
        <p:spPr>
          <a:xfrm>
            <a:off x="1985435" y="1851670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28" name="Google Shape;528;p43"/>
          <p:cNvSpPr/>
          <p:nvPr/>
        </p:nvSpPr>
        <p:spPr>
          <a:xfrm>
            <a:off x="1985435" y="2607753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1985435" y="2054229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30" name="Google Shape;530;p43"/>
          <p:cNvSpPr/>
          <p:nvPr/>
        </p:nvSpPr>
        <p:spPr>
          <a:xfrm>
            <a:off x="1985435" y="2240861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31" name="Google Shape;531;p43"/>
          <p:cNvSpPr/>
          <p:nvPr/>
        </p:nvSpPr>
        <p:spPr>
          <a:xfrm>
            <a:off x="1985434" y="2436303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32" name="Google Shape;532;p43"/>
          <p:cNvSpPr/>
          <p:nvPr/>
        </p:nvSpPr>
        <p:spPr>
          <a:xfrm>
            <a:off x="2292561" y="3434927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533" name="Google Shape;533;p43"/>
          <p:cNvSpPr/>
          <p:nvPr/>
        </p:nvSpPr>
        <p:spPr>
          <a:xfrm>
            <a:off x="1985433" y="2788138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graphicFrame>
        <p:nvGraphicFramePr>
          <p:cNvPr id="534" name="Google Shape;534;p43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결제 페이지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권 경태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마이 페이지</a:t>
                      </a: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결제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535" name="Google Shape;535;p43"/>
          <p:cNvSpPr/>
          <p:nvPr/>
        </p:nvSpPr>
        <p:spPr>
          <a:xfrm>
            <a:off x="3395000" y="339479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pic>
        <p:nvPicPr>
          <p:cNvPr descr="C:\Users\alfo\Desktop\결제 확인창.jpg" id="536" name="Google Shape;53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9698" y="3291830"/>
            <a:ext cx="2374303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43"/>
          <p:cNvCxnSpPr/>
          <p:nvPr/>
        </p:nvCxnSpPr>
        <p:spPr>
          <a:xfrm>
            <a:off x="4837917" y="3553290"/>
            <a:ext cx="193178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38" y="1500180"/>
            <a:ext cx="4643470" cy="23217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44"/>
          <p:cNvGraphicFramePr/>
          <p:nvPr/>
        </p:nvGraphicFramePr>
        <p:xfrm>
          <a:off x="6656899" y="589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1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1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클릭 시 메인페이지 이동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44" name="Google Shape;544;p44"/>
          <p:cNvSpPr/>
          <p:nvPr/>
        </p:nvSpPr>
        <p:spPr>
          <a:xfrm>
            <a:off x="2786050" y="2928940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aphicFrame>
        <p:nvGraphicFramePr>
          <p:cNvPr id="545" name="Google Shape;545;p44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결제 페이지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권 경태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마이 페이지</a:t>
                      </a: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결제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/>
          <p:nvPr>
            <p:ph type="title"/>
          </p:nvPr>
        </p:nvSpPr>
        <p:spPr>
          <a:xfrm>
            <a:off x="457200" y="17145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일반 회원 마이 페이지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46"/>
          <p:cNvGrpSpPr/>
          <p:nvPr/>
        </p:nvGrpSpPr>
        <p:grpSpPr>
          <a:xfrm>
            <a:off x="208357" y="469519"/>
            <a:ext cx="5795109" cy="3821981"/>
            <a:chOff x="231575" y="1034225"/>
            <a:chExt cx="4597468" cy="3075051"/>
          </a:xfrm>
        </p:grpSpPr>
        <p:pic>
          <p:nvPicPr>
            <p:cNvPr id="556" name="Google Shape;556;p46"/>
            <p:cNvPicPr preferRelativeResize="0"/>
            <p:nvPr/>
          </p:nvPicPr>
          <p:blipFill rotWithShape="1">
            <a:blip r:embed="rId3">
              <a:alphaModFix/>
            </a:blip>
            <a:srcRect b="0" l="0" r="71252" t="0"/>
            <a:stretch/>
          </p:blipFill>
          <p:spPr>
            <a:xfrm>
              <a:off x="231575" y="1034225"/>
              <a:ext cx="1815325" cy="307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46"/>
            <p:cNvPicPr preferRelativeResize="0"/>
            <p:nvPr/>
          </p:nvPicPr>
          <p:blipFill rotWithShape="1">
            <a:blip r:embed="rId3">
              <a:alphaModFix/>
            </a:blip>
            <a:srcRect b="0" l="55941" r="0" t="0"/>
            <a:stretch/>
          </p:blipFill>
          <p:spPr>
            <a:xfrm>
              <a:off x="2046894" y="1034225"/>
              <a:ext cx="2782149" cy="3075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46"/>
          <p:cNvSpPr/>
          <p:nvPr/>
        </p:nvSpPr>
        <p:spPr>
          <a:xfrm>
            <a:off x="2312133" y="1612218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aphicFrame>
        <p:nvGraphicFramePr>
          <p:cNvPr id="559" name="Google Shape;559;p46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마이페이지 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노승빈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마이페이지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560" name="Google Shape;560;p46"/>
          <p:cNvSpPr/>
          <p:nvPr/>
        </p:nvSpPr>
        <p:spPr>
          <a:xfrm>
            <a:off x="583941" y="1612218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4349317" y="1612218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aphicFrame>
        <p:nvGraphicFramePr>
          <p:cNvPr id="562" name="Google Shape;562;p46"/>
          <p:cNvGraphicFramePr/>
          <p:nvPr/>
        </p:nvGraphicFramePr>
        <p:xfrm>
          <a:off x="6656900" y="5440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Width : 70% height : auto</a:t>
                      </a:r>
                      <a:endParaRPr b="1" sz="11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 목록 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찜 목록 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8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내 정보 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" y="469497"/>
            <a:ext cx="63610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7"/>
          <p:cNvSpPr/>
          <p:nvPr/>
        </p:nvSpPr>
        <p:spPr>
          <a:xfrm>
            <a:off x="1168381" y="1999540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69" name="Google Shape;569;p47"/>
          <p:cNvSpPr/>
          <p:nvPr/>
        </p:nvSpPr>
        <p:spPr>
          <a:xfrm>
            <a:off x="2118740" y="2208690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70" name="Google Shape;570;p47"/>
          <p:cNvSpPr/>
          <p:nvPr/>
        </p:nvSpPr>
        <p:spPr>
          <a:xfrm>
            <a:off x="3537215" y="2208753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71" name="Google Shape;571;p47"/>
          <p:cNvSpPr/>
          <p:nvPr/>
        </p:nvSpPr>
        <p:spPr>
          <a:xfrm>
            <a:off x="4783056" y="2247503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4843126" y="3006540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2395705" y="1289995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74" name="Google Shape;574;p47"/>
          <p:cNvSpPr/>
          <p:nvPr/>
        </p:nvSpPr>
        <p:spPr>
          <a:xfrm>
            <a:off x="264333" y="2247440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aphicFrame>
        <p:nvGraphicFramePr>
          <p:cNvPr id="575" name="Google Shape;575;p47"/>
          <p:cNvGraphicFramePr/>
          <p:nvPr/>
        </p:nvGraphicFramePr>
        <p:xfrm>
          <a:off x="6372200" y="5440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83175"/>
                <a:gridCol w="2207150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Width : 70% height : auto</a:t>
                      </a:r>
                      <a:endParaRPr b="1" sz="9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1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예약 목록 : H2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예약한 공간명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3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예약한 날짜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4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예약한 사용월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5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예약한 공간의 금액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863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6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예약 상태 표시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(1예약신청중 : 예약신청후 업체에서 승인 하기 전 상태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2예약승인</a:t>
                      </a:r>
                      <a:r>
                        <a:rPr b="1" lang="ko-KR" sz="900"/>
                        <a:t>:예약 신청 후 업체에서 사용 승인한 상태-결제/취소버튼 보임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>
                          <a:solidFill>
                            <a:schemeClr val="dk1"/>
                          </a:solidFill>
                        </a:rPr>
                        <a:t>2-1</a:t>
                      </a:r>
                      <a:r>
                        <a:rPr b="1" lang="ko-KR" sz="900">
                          <a:solidFill>
                            <a:schemeClr val="dk1"/>
                          </a:solidFill>
                        </a:rPr>
                        <a:t>예약거절 : 업체에서 예약을 거절 </a:t>
                      </a:r>
                      <a:endParaRPr b="1"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3결제 완료: 결제 후 예약기간 시작 전까지</a:t>
                      </a:r>
                      <a:endParaRPr b="1"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3-1예약취소 : 예약승인-취소버튼시</a:t>
                      </a:r>
                      <a:endParaRPr b="1"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4사</a:t>
                      </a:r>
                      <a:r>
                        <a:rPr b="1" lang="ko-KR" sz="900"/>
                        <a:t>용중 : 예약 기간의 시작일 부터 종료일까지</a:t>
                      </a:r>
                      <a:endParaRPr b="1"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5사용종료 : 예약 후 사용 기한 마지막날의 다음날부터의 상태)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863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7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예약승인 상태에서 보이는 버튼</a:t>
                      </a:r>
                      <a:endParaRPr b="1"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결제: 결제 창 연결</a:t>
                      </a:r>
                      <a:endParaRPr b="1"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취소: 예약취소상태로 변경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6" name="Google Shape;576;p47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예약 목록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노승빈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마이 페이지 &gt; 예약 목록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519522"/>
            <a:ext cx="6624736" cy="462397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8"/>
          <p:cNvSpPr/>
          <p:nvPr/>
        </p:nvSpPr>
        <p:spPr>
          <a:xfrm>
            <a:off x="1589318" y="169206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83" name="Google Shape;583;p48"/>
          <p:cNvSpPr/>
          <p:nvPr/>
        </p:nvSpPr>
        <p:spPr>
          <a:xfrm>
            <a:off x="1555126" y="2211710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84" name="Google Shape;584;p48"/>
          <p:cNvSpPr/>
          <p:nvPr/>
        </p:nvSpPr>
        <p:spPr>
          <a:xfrm>
            <a:off x="1555126" y="2499742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85" name="Google Shape;585;p48"/>
          <p:cNvSpPr/>
          <p:nvPr/>
        </p:nvSpPr>
        <p:spPr>
          <a:xfrm>
            <a:off x="1555126" y="2780638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86" name="Google Shape;586;p48"/>
          <p:cNvSpPr/>
          <p:nvPr/>
        </p:nvSpPr>
        <p:spPr>
          <a:xfrm>
            <a:off x="1555126" y="3026283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587" name="Google Shape;587;p48"/>
          <p:cNvSpPr/>
          <p:nvPr/>
        </p:nvSpPr>
        <p:spPr>
          <a:xfrm>
            <a:off x="2601730" y="3781615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588" name="Google Shape;588;p48"/>
          <p:cNvSpPr/>
          <p:nvPr/>
        </p:nvSpPr>
        <p:spPr>
          <a:xfrm>
            <a:off x="3640871" y="3781615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graphicFrame>
        <p:nvGraphicFramePr>
          <p:cNvPr id="589" name="Google Shape;589;p48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내 정보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노승빈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마이페이지 &gt; 내 정보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590" name="Google Shape;590;p48"/>
          <p:cNvSpPr/>
          <p:nvPr/>
        </p:nvSpPr>
        <p:spPr>
          <a:xfrm>
            <a:off x="2736206" y="1258782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91" name="Google Shape;591;p48"/>
          <p:cNvSpPr/>
          <p:nvPr/>
        </p:nvSpPr>
        <p:spPr>
          <a:xfrm>
            <a:off x="1605855" y="1962390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aphicFrame>
        <p:nvGraphicFramePr>
          <p:cNvPr id="592" name="Google Shape;592;p48"/>
          <p:cNvGraphicFramePr/>
          <p:nvPr/>
        </p:nvGraphicFramePr>
        <p:xfrm>
          <a:off x="6656900" y="5440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73575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16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Width : 70% height : auto</a:t>
                      </a:r>
                      <a:endParaRPr b="1" sz="11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내 정보 (일반회원) : H2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아이디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이름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생년 월일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5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휴대폰 번호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이메일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7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직종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23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8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수정 페이지로 가기 전 비밀번호 확인 페이지로 이동.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9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마이페이지로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9"/>
          <p:cNvPicPr preferRelativeResize="0"/>
          <p:nvPr/>
        </p:nvPicPr>
        <p:blipFill rotWithShape="1">
          <a:blip r:embed="rId3">
            <a:alphaModFix/>
          </a:blip>
          <a:srcRect b="8959" l="0" r="220" t="0"/>
          <a:stretch/>
        </p:blipFill>
        <p:spPr>
          <a:xfrm>
            <a:off x="179512" y="555407"/>
            <a:ext cx="6300700" cy="373161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9"/>
          <p:cNvSpPr/>
          <p:nvPr/>
        </p:nvSpPr>
        <p:spPr>
          <a:xfrm>
            <a:off x="1547665" y="2413463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aphicFrame>
        <p:nvGraphicFramePr>
          <p:cNvPr id="599" name="Google Shape;599;p49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내 정보 수정페이지(비밀번호 입력)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노승빈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마이페이지 &gt; 내 정보 &gt; 수정하기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600" name="Google Shape;600;p49"/>
          <p:cNvSpPr/>
          <p:nvPr/>
        </p:nvSpPr>
        <p:spPr>
          <a:xfrm>
            <a:off x="2303749" y="955302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aphicFrame>
        <p:nvGraphicFramePr>
          <p:cNvPr id="601" name="Google Shape;601;p49"/>
          <p:cNvGraphicFramePr/>
          <p:nvPr/>
        </p:nvGraphicFramePr>
        <p:xfrm>
          <a:off x="6656900" y="5440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73575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Width : 70% height : auto</a:t>
                      </a:r>
                      <a:endParaRPr b="1" sz="11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내 정보 수정 : H2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회원 아이디에 맞는 비밀번호 입력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463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입력된 비밀번호가 DB에 저장된 아이디와 일치하는지 확인 후 일치 시 내 정보 수정 페이지로 이동.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(비밀번호가 일치하지 않을시 alert창으로 알림)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생년 월일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5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휴대폰 번호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이메일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7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로그인한 회원의 직종 출력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23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8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수정 페이지로 가기 전 비밀번호 확인 페이지로 이동.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9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마이페이지로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p49"/>
          <p:cNvSpPr/>
          <p:nvPr/>
        </p:nvSpPr>
        <p:spPr>
          <a:xfrm>
            <a:off x="3820892" y="2341455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cxnSp>
        <p:nvCxnSpPr>
          <p:cNvPr id="603" name="Google Shape;603;p49"/>
          <p:cNvCxnSpPr>
            <a:stCxn id="602" idx="5"/>
            <a:endCxn id="604" idx="0"/>
          </p:cNvCxnSpPr>
          <p:nvPr/>
        </p:nvCxnSpPr>
        <p:spPr>
          <a:xfrm flipH="1">
            <a:off x="2519634" y="2476561"/>
            <a:ext cx="1481400" cy="1445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05" name="Google Shape;605;p49"/>
          <p:cNvGrpSpPr/>
          <p:nvPr/>
        </p:nvGrpSpPr>
        <p:grpSpPr>
          <a:xfrm>
            <a:off x="1583668" y="3921900"/>
            <a:ext cx="1872208" cy="594066"/>
            <a:chOff x="128583" y="5638822"/>
            <a:chExt cx="1483314" cy="866770"/>
          </a:xfrm>
        </p:grpSpPr>
        <p:sp>
          <p:nvSpPr>
            <p:cNvPr id="604" name="Google Shape;604;p49"/>
            <p:cNvSpPr/>
            <p:nvPr/>
          </p:nvSpPr>
          <p:spPr>
            <a:xfrm>
              <a:off x="128583" y="5638822"/>
              <a:ext cx="1483314" cy="86677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비밀번호가 일치하지 않습니다.</a:t>
              </a:r>
              <a:endParaRPr/>
            </a:p>
          </p:txBody>
        </p:sp>
        <p:sp>
          <p:nvSpPr>
            <p:cNvPr id="606" name="Google Shape;606;p49"/>
            <p:cNvSpPr/>
            <p:nvPr/>
          </p:nvSpPr>
          <p:spPr>
            <a:xfrm>
              <a:off x="618211" y="617154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00" y="522834"/>
            <a:ext cx="6314760" cy="3067342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0"/>
          <p:cNvSpPr/>
          <p:nvPr/>
        </p:nvSpPr>
        <p:spPr>
          <a:xfrm>
            <a:off x="1280215" y="1275606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13" name="Google Shape;613;p50"/>
          <p:cNvSpPr/>
          <p:nvPr/>
        </p:nvSpPr>
        <p:spPr>
          <a:xfrm>
            <a:off x="1280215" y="1625073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14" name="Google Shape;614;p50"/>
          <p:cNvSpPr/>
          <p:nvPr/>
        </p:nvSpPr>
        <p:spPr>
          <a:xfrm>
            <a:off x="1280215" y="1819398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1280215" y="200468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616" name="Google Shape;616;p50"/>
          <p:cNvSpPr/>
          <p:nvPr/>
        </p:nvSpPr>
        <p:spPr>
          <a:xfrm>
            <a:off x="1280215" y="217043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617" name="Google Shape;617;p50"/>
          <p:cNvSpPr/>
          <p:nvPr/>
        </p:nvSpPr>
        <p:spPr>
          <a:xfrm>
            <a:off x="1280215" y="2328723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618" name="Google Shape;618;p50"/>
          <p:cNvSpPr/>
          <p:nvPr/>
        </p:nvSpPr>
        <p:spPr>
          <a:xfrm>
            <a:off x="1280215" y="249260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graphicFrame>
        <p:nvGraphicFramePr>
          <p:cNvPr id="619" name="Google Shape;619;p50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내 정보 수정(수정 페이지)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노승빈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로그인 &gt; 마이페이지 &gt; 내 정보 &gt; </a:t>
                      </a:r>
                      <a:r>
                        <a:rPr b="1" lang="ko-KR" sz="1100"/>
                        <a:t>내 정보 수정페이지(비밀번호 입력) &gt; 내 정보 수정(수정 페이지)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620" name="Google Shape;620;p50"/>
          <p:cNvSpPr/>
          <p:nvPr/>
        </p:nvSpPr>
        <p:spPr>
          <a:xfrm>
            <a:off x="2308724" y="92829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21" name="Google Shape;621;p50"/>
          <p:cNvSpPr/>
          <p:nvPr/>
        </p:nvSpPr>
        <p:spPr>
          <a:xfrm>
            <a:off x="1280215" y="144692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aphicFrame>
        <p:nvGraphicFramePr>
          <p:cNvPr id="622" name="Google Shape;622;p50"/>
          <p:cNvGraphicFramePr/>
          <p:nvPr/>
        </p:nvGraphicFramePr>
        <p:xfrm>
          <a:off x="6500560" y="5440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60125"/>
                <a:gridCol w="2101850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Width : 70% height : auto</a:t>
                      </a:r>
                      <a:endParaRPr b="1" sz="9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1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내 정보 수정 : H2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로그인한 회원의 아이디 출력 (수정불가)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23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3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영문/숫자 8~20자의 수정할 비밀번호 , 필수입력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23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4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비밀번호 재입력 필드 (비밀번호와 같아야한다, 필수 입력)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5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로그인한 회원의 이름 출력 (수정불가)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6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로그인한 회원의 생년 월일 출력 (수정불가)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7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로그인한 회원의 휴대폰 번호 출력 (수정가능)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8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로그인한 회원의 이메일 출력 (수정가능)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9</a:t>
                      </a:r>
                      <a:endParaRPr sz="9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900"/>
                        <a:t>로그인한 회원의 직종 출력 (수정가능)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10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수정 완료 버튼 (내정보페이지로 이동)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47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11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마이페이지로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463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12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회원 탈퇴 버튼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900"/>
                        <a:t>(회원 탈퇴 버튼 클릭시 alert창으로 탈퇴 여부 확인, 현제 예약 or 사용중인 공간이 있는지 확인 후 예약 or 사용중인 공간 존재시 탈퇴 불가)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23" name="Google Shape;623;p50"/>
          <p:cNvSpPr/>
          <p:nvPr/>
        </p:nvSpPr>
        <p:spPr>
          <a:xfrm>
            <a:off x="2272720" y="2789640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3244828" y="2789640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625" name="Google Shape;625;p50"/>
          <p:cNvSpPr/>
          <p:nvPr/>
        </p:nvSpPr>
        <p:spPr>
          <a:xfrm>
            <a:off x="5261052" y="3088539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grpSp>
        <p:nvGrpSpPr>
          <p:cNvPr id="626" name="Google Shape;626;p50"/>
          <p:cNvGrpSpPr/>
          <p:nvPr/>
        </p:nvGrpSpPr>
        <p:grpSpPr>
          <a:xfrm>
            <a:off x="118711" y="3904425"/>
            <a:ext cx="1369432" cy="600168"/>
            <a:chOff x="128583" y="5638822"/>
            <a:chExt cx="1483314" cy="866770"/>
          </a:xfrm>
        </p:grpSpPr>
        <p:sp>
          <p:nvSpPr>
            <p:cNvPr id="627" name="Google Shape;627;p50"/>
            <p:cNvSpPr/>
            <p:nvPr/>
          </p:nvSpPr>
          <p:spPr>
            <a:xfrm>
              <a:off x="128583" y="5638822"/>
              <a:ext cx="1483314" cy="86677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 정보 수정 성공</a:t>
              </a:r>
              <a:endParaRPr/>
            </a:p>
          </p:txBody>
        </p:sp>
        <p:sp>
          <p:nvSpPr>
            <p:cNvPr id="628" name="Google Shape;628;p50"/>
            <p:cNvSpPr/>
            <p:nvPr/>
          </p:nvSpPr>
          <p:spPr>
            <a:xfrm>
              <a:off x="618211" y="617154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29" name="Google Shape;629;p50"/>
          <p:cNvGrpSpPr/>
          <p:nvPr/>
        </p:nvGrpSpPr>
        <p:grpSpPr>
          <a:xfrm>
            <a:off x="1761624" y="3904425"/>
            <a:ext cx="1369432" cy="600168"/>
            <a:chOff x="1824073" y="5638822"/>
            <a:chExt cx="1483314" cy="866770"/>
          </a:xfrm>
        </p:grpSpPr>
        <p:sp>
          <p:nvSpPr>
            <p:cNvPr id="630" name="Google Shape;630;p50"/>
            <p:cNvSpPr/>
            <p:nvPr/>
          </p:nvSpPr>
          <p:spPr>
            <a:xfrm>
              <a:off x="1824073" y="5638822"/>
              <a:ext cx="1483314" cy="86677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 정보 수정 실패</a:t>
              </a:r>
              <a:endParaRPr/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2313701" y="6171548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32" name="Google Shape;632;p50"/>
          <p:cNvGrpSpPr/>
          <p:nvPr/>
        </p:nvGrpSpPr>
        <p:grpSpPr>
          <a:xfrm>
            <a:off x="4571992" y="1625079"/>
            <a:ext cx="2088171" cy="700779"/>
            <a:chOff x="4571917" y="755229"/>
            <a:chExt cx="2088171" cy="700779"/>
          </a:xfrm>
        </p:grpSpPr>
        <p:grpSp>
          <p:nvGrpSpPr>
            <p:cNvPr id="633" name="Google Shape;633;p50"/>
            <p:cNvGrpSpPr/>
            <p:nvPr/>
          </p:nvGrpSpPr>
          <p:grpSpPr>
            <a:xfrm>
              <a:off x="4571917" y="755229"/>
              <a:ext cx="2088171" cy="700779"/>
              <a:chOff x="3205190" y="5599824"/>
              <a:chExt cx="1754913" cy="857957"/>
            </a:xfrm>
          </p:grpSpPr>
          <p:sp>
            <p:nvSpPr>
              <p:cNvPr id="634" name="Google Shape;634;p50"/>
              <p:cNvSpPr/>
              <p:nvPr/>
            </p:nvSpPr>
            <p:spPr>
              <a:xfrm>
                <a:off x="3205190" y="5599824"/>
                <a:ext cx="1754913" cy="857957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922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정말로 탈퇴 하시겠습니까?</a:t>
                </a:r>
                <a:endParaRPr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0"/>
              <p:cNvSpPr/>
              <p:nvPr/>
            </p:nvSpPr>
            <p:spPr>
              <a:xfrm>
                <a:off x="3408113" y="5976374"/>
                <a:ext cx="504000" cy="241500"/>
              </a:xfrm>
              <a:prstGeom prst="rect">
                <a:avLst/>
              </a:prstGeom>
              <a:solidFill>
                <a:srgbClr val="D8D8D8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922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확인</a:t>
                </a:r>
                <a:endParaRPr/>
              </a:p>
            </p:txBody>
          </p:sp>
        </p:grpSp>
        <p:sp>
          <p:nvSpPr>
            <p:cNvPr id="636" name="Google Shape;636;p50"/>
            <p:cNvSpPr/>
            <p:nvPr/>
          </p:nvSpPr>
          <p:spPr>
            <a:xfrm>
              <a:off x="5684000" y="1054976"/>
              <a:ext cx="599700" cy="189000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취소</a:t>
              </a:r>
              <a:endParaRPr/>
            </a:p>
          </p:txBody>
        </p:sp>
      </p:grpSp>
      <p:sp>
        <p:nvSpPr>
          <p:cNvPr id="637" name="Google Shape;637;p50"/>
          <p:cNvSpPr/>
          <p:nvPr/>
        </p:nvSpPr>
        <p:spPr>
          <a:xfrm>
            <a:off x="3455877" y="4422874"/>
            <a:ext cx="2520280" cy="66915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사용중이거나 예약중인 공간이 존재시 회원 탈퇴 하실수 없습니다.</a:t>
            </a:r>
            <a:endParaRPr/>
          </a:p>
        </p:txBody>
      </p:sp>
      <p:cxnSp>
        <p:nvCxnSpPr>
          <p:cNvPr id="638" name="Google Shape;638;p50"/>
          <p:cNvCxnSpPr/>
          <p:nvPr/>
        </p:nvCxnSpPr>
        <p:spPr>
          <a:xfrm flipH="1">
            <a:off x="803416" y="2922789"/>
            <a:ext cx="1752360" cy="981636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50"/>
          <p:cNvCxnSpPr>
            <a:endCxn id="630" idx="0"/>
          </p:cNvCxnSpPr>
          <p:nvPr/>
        </p:nvCxnSpPr>
        <p:spPr>
          <a:xfrm flipH="1">
            <a:off x="2446340" y="2922825"/>
            <a:ext cx="253500" cy="981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50"/>
          <p:cNvCxnSpPr>
            <a:endCxn id="634" idx="2"/>
          </p:cNvCxnSpPr>
          <p:nvPr/>
        </p:nvCxnSpPr>
        <p:spPr>
          <a:xfrm rot="10800000">
            <a:off x="5616077" y="2325859"/>
            <a:ext cx="0" cy="733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50"/>
          <p:cNvCxnSpPr>
            <a:stCxn id="637" idx="1"/>
            <a:endCxn id="635" idx="1"/>
          </p:cNvCxnSpPr>
          <p:nvPr/>
        </p:nvCxnSpPr>
        <p:spPr>
          <a:xfrm flipH="1" rot="10800000">
            <a:off x="3455877" y="2031352"/>
            <a:ext cx="1357500" cy="2726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p50"/>
          <p:cNvSpPr/>
          <p:nvPr/>
        </p:nvSpPr>
        <p:spPr>
          <a:xfrm>
            <a:off x="4283968" y="3766696"/>
            <a:ext cx="2088232" cy="65617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탈퇴에 에 성공했습니다.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그동안 이용해주셔서 감사합니다.</a:t>
            </a:r>
            <a:endParaRPr/>
          </a:p>
        </p:txBody>
      </p:sp>
      <p:cxnSp>
        <p:nvCxnSpPr>
          <p:cNvPr id="643" name="Google Shape;643;p50"/>
          <p:cNvCxnSpPr>
            <a:stCxn id="642" idx="1"/>
            <a:endCxn id="635" idx="2"/>
          </p:cNvCxnSpPr>
          <p:nvPr/>
        </p:nvCxnSpPr>
        <p:spPr>
          <a:xfrm flipH="1" rot="10800000">
            <a:off x="4283968" y="2129785"/>
            <a:ext cx="829200" cy="1965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10" y="112075"/>
            <a:ext cx="65836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1"/>
          <p:cNvSpPr/>
          <p:nvPr/>
        </p:nvSpPr>
        <p:spPr>
          <a:xfrm>
            <a:off x="1710466" y="1193519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50" name="Google Shape;650;p51"/>
          <p:cNvSpPr/>
          <p:nvPr/>
        </p:nvSpPr>
        <p:spPr>
          <a:xfrm>
            <a:off x="2869919" y="1193519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51" name="Google Shape;651;p51"/>
          <p:cNvSpPr/>
          <p:nvPr/>
        </p:nvSpPr>
        <p:spPr>
          <a:xfrm>
            <a:off x="3748022" y="1193519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652" name="Google Shape;652;p51"/>
          <p:cNvSpPr/>
          <p:nvPr/>
        </p:nvSpPr>
        <p:spPr>
          <a:xfrm>
            <a:off x="4488490" y="1193519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653" name="Google Shape;653;p51"/>
          <p:cNvSpPr/>
          <p:nvPr/>
        </p:nvSpPr>
        <p:spPr>
          <a:xfrm>
            <a:off x="5312087" y="1193519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654" name="Google Shape;654;p51"/>
          <p:cNvSpPr/>
          <p:nvPr/>
        </p:nvSpPr>
        <p:spPr>
          <a:xfrm>
            <a:off x="2704767" y="685271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55" name="Google Shape;655;p51"/>
          <p:cNvSpPr/>
          <p:nvPr/>
        </p:nvSpPr>
        <p:spPr>
          <a:xfrm>
            <a:off x="591671" y="1193519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aphicFrame>
        <p:nvGraphicFramePr>
          <p:cNvPr id="656" name="Google Shape;656;p51"/>
          <p:cNvGraphicFramePr/>
          <p:nvPr/>
        </p:nvGraphicFramePr>
        <p:xfrm>
          <a:off x="6656900" y="5440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787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32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/>
                        <a:t>Width : 70% height : auto</a:t>
                      </a:r>
                      <a:endParaRPr b="1" sz="105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1</a:t>
                      </a:r>
                      <a:endParaRPr sz="105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/>
                        <a:t>찜목록 : H2</a:t>
                      </a:r>
                      <a:endParaRPr b="1" sz="105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</a:t>
                      </a:r>
                      <a:endParaRPr sz="105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/>
                        <a:t>공간명(링크): 해당공간의 상세페이지로 이동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3</a:t>
                      </a:r>
                      <a:endParaRPr sz="105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/>
                        <a:t>해당 공간의 주소를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4</a:t>
                      </a:r>
                      <a:endParaRPr sz="105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/>
                        <a:t>선택한 공간유형을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5</a:t>
                      </a:r>
                      <a:endParaRPr sz="105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b="1" lang="ko-KR" sz="1050"/>
                        <a:t>해당 공간의 가격을 표시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173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6</a:t>
                      </a:r>
                      <a:endParaRPr sz="105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/>
                        <a:t>찜목록에 저장한 날짜</a:t>
                      </a:r>
                      <a:endParaRPr b="1" sz="105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40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7</a:t>
                      </a:r>
                      <a:endParaRPr sz="105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/>
                        <a:t>처리</a:t>
                      </a:r>
                      <a:endParaRPr b="1" sz="1050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Char char="-"/>
                      </a:pPr>
                      <a:r>
                        <a:rPr b="1" lang="ko-KR" sz="1050"/>
                        <a:t>삭제버튼 : 찜목록에서 해당 공간을 삭제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7" name="Google Shape;657;p51"/>
          <p:cNvGraphicFramePr/>
          <p:nvPr/>
        </p:nvGraphicFramePr>
        <p:xfrm>
          <a:off x="1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61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찜목록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이상현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마이 페이지 &gt; 찜목록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457200" y="17145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공간 상세 페이지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 txBox="1"/>
          <p:nvPr>
            <p:ph type="title"/>
          </p:nvPr>
        </p:nvSpPr>
        <p:spPr>
          <a:xfrm>
            <a:off x="457200" y="17145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업체 회원 내 공간관리 페이지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23" y="642090"/>
            <a:ext cx="6413602" cy="40704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8" name="Google Shape;668;p53"/>
          <p:cNvGraphicFramePr/>
          <p:nvPr/>
        </p:nvGraphicFramePr>
        <p:xfrm>
          <a:off x="6656899" y="6950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1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클릭 시 내 공간 목록 페이지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91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클릭 시 예약 현황 페이지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80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클릭 시 내 공간 통계 페이지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69" name="Google Shape;669;p53"/>
          <p:cNvSpPr/>
          <p:nvPr/>
        </p:nvSpPr>
        <p:spPr>
          <a:xfrm>
            <a:off x="1846338" y="197768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70" name="Google Shape;670;p53"/>
          <p:cNvSpPr/>
          <p:nvPr/>
        </p:nvSpPr>
        <p:spPr>
          <a:xfrm>
            <a:off x="3973684" y="197768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71" name="Google Shape;671;p53"/>
          <p:cNvSpPr/>
          <p:nvPr/>
        </p:nvSpPr>
        <p:spPr>
          <a:xfrm>
            <a:off x="5835113" y="197768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aphicFrame>
        <p:nvGraphicFramePr>
          <p:cNvPr id="672" name="Google Shape;672;p53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내 공간 관리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내 공간 관리</a:t>
                      </a:r>
                      <a:endParaRPr/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673" name="Google Shape;673;p53"/>
          <p:cNvSpPr/>
          <p:nvPr/>
        </p:nvSpPr>
        <p:spPr>
          <a:xfrm>
            <a:off x="145303" y="589345"/>
            <a:ext cx="6420923" cy="6064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3"/>
          <p:cNvSpPr/>
          <p:nvPr/>
        </p:nvSpPr>
        <p:spPr>
          <a:xfrm>
            <a:off x="160456" y="4179570"/>
            <a:ext cx="6420923" cy="6064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" y="459562"/>
            <a:ext cx="6656901" cy="52006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0" name="Google Shape;680;p54"/>
          <p:cNvGraphicFramePr/>
          <p:nvPr/>
        </p:nvGraphicFramePr>
        <p:xfrm>
          <a:off x="6656899" y="7028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7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공간명으로 검색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26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 상세페이지</a:t>
                      </a:r>
                      <a:r>
                        <a:rPr b="1" lang="ko-KR" sz="1100"/>
                        <a:t> 이동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4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공간의 요약정보 리스트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공간</a:t>
                      </a:r>
                      <a:r>
                        <a:rPr b="1" lang="ko-KR" sz="1100"/>
                        <a:t> 수정 페이지로 이동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5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공간 삭제 확인</a:t>
                      </a:r>
                      <a:r>
                        <a:rPr b="1" lang="ko-KR" sz="1100"/>
                        <a:t> 페이지 이동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공간목록의 페이징 처리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7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공간 등록 페이지 이동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81" name="Google Shape;681;p54"/>
          <p:cNvSpPr/>
          <p:nvPr/>
        </p:nvSpPr>
        <p:spPr>
          <a:xfrm>
            <a:off x="4543442" y="118586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82" name="Google Shape;682;p54"/>
          <p:cNvSpPr/>
          <p:nvPr/>
        </p:nvSpPr>
        <p:spPr>
          <a:xfrm>
            <a:off x="5343929" y="173116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83" name="Google Shape;683;p54"/>
          <p:cNvSpPr/>
          <p:nvPr/>
        </p:nvSpPr>
        <p:spPr>
          <a:xfrm>
            <a:off x="1979712" y="4164310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684" name="Google Shape;684;p54"/>
          <p:cNvSpPr/>
          <p:nvPr/>
        </p:nvSpPr>
        <p:spPr>
          <a:xfrm>
            <a:off x="437537" y="1424636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85" name="Google Shape;685;p54"/>
          <p:cNvSpPr/>
          <p:nvPr/>
        </p:nvSpPr>
        <p:spPr>
          <a:xfrm>
            <a:off x="536975" y="1835848"/>
            <a:ext cx="4836300" cy="240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5071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4"/>
          <p:cNvSpPr/>
          <p:nvPr/>
        </p:nvSpPr>
        <p:spPr>
          <a:xfrm>
            <a:off x="543061" y="1875184"/>
            <a:ext cx="210900" cy="1560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aphicFrame>
        <p:nvGraphicFramePr>
          <p:cNvPr id="687" name="Google Shape;687;p54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목록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내 공간</a:t>
                      </a: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관리 &gt; 공간 목록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688" name="Google Shape;688;p54"/>
          <p:cNvSpPr/>
          <p:nvPr/>
        </p:nvSpPr>
        <p:spPr>
          <a:xfrm>
            <a:off x="5729103" y="4208884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689" name="Google Shape;689;p54"/>
          <p:cNvSpPr/>
          <p:nvPr/>
        </p:nvSpPr>
        <p:spPr>
          <a:xfrm>
            <a:off x="5801129" y="173116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95" y="469500"/>
            <a:ext cx="6583707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5" name="Google Shape;695;p55"/>
          <p:cNvGraphicFramePr/>
          <p:nvPr/>
        </p:nvGraphicFramePr>
        <p:xfrm>
          <a:off x="6666800" y="5456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088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632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 유형을 선택</a:t>
                      </a:r>
                      <a:endParaRPr b="1"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/>
                        <a:t>-</a:t>
                      </a:r>
                      <a:r>
                        <a:rPr b="0" lang="ko-KR" sz="1000"/>
                        <a:t>공간 유형은 5개중 1개만 선택 하여 1개 선택 시 나머지는 해제된다.</a:t>
                      </a:r>
                      <a:endParaRPr b="0" sz="10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300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 재고 개수를 입력</a:t>
                      </a:r>
                      <a:endParaRPr b="1" sz="11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300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공간명 입력</a:t>
                      </a:r>
                      <a:endParaRPr b="1" sz="11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36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 가격 단위</a:t>
                      </a:r>
                      <a:endParaRPr b="1"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-</a:t>
                      </a:r>
                      <a:r>
                        <a:rPr b="0" lang="ko-KR" sz="1100"/>
                        <a:t> </a:t>
                      </a:r>
                      <a:r>
                        <a:rPr b="0" lang="ko-KR" sz="1000"/>
                        <a:t>가격은 월 단위 </a:t>
                      </a:r>
                      <a:r>
                        <a:rPr lang="ko-KR" sz="1000"/>
                        <a:t>금액</a:t>
                      </a:r>
                      <a:r>
                        <a:rPr b="0" lang="ko-KR" sz="1000"/>
                        <a:t>으로 책정</a:t>
                      </a:r>
                      <a:endParaRPr b="1" sz="10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480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5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주소검색-</a:t>
                      </a:r>
                      <a:r>
                        <a:rPr lang="ko-KR" sz="1000"/>
                        <a:t>우편번호 서비스에서 주소 선택시 자동입력 및 지도출력</a:t>
                      </a:r>
                      <a:endParaRPr sz="10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480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임대계약기간 선택</a:t>
                      </a:r>
                      <a:endParaRPr b="1"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datePicker로 시작일 선택시, 종료일은 시작일 이후만 선택가능</a:t>
                      </a:r>
                      <a:endParaRPr sz="10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480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7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오픈 가능일 선택</a:t>
                      </a:r>
                      <a:endParaRPr b="1"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datePicker로 임대계약기간 내에서 선택 가능</a:t>
                      </a:r>
                      <a:endParaRPr sz="10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96" name="Google Shape;696;p55"/>
          <p:cNvSpPr/>
          <p:nvPr/>
        </p:nvSpPr>
        <p:spPr>
          <a:xfrm>
            <a:off x="6912" y="710167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1404538" y="2226621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98" name="Google Shape;698;p55"/>
          <p:cNvSpPr/>
          <p:nvPr/>
        </p:nvSpPr>
        <p:spPr>
          <a:xfrm>
            <a:off x="1410258" y="2633526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99" name="Google Shape;699;p55"/>
          <p:cNvSpPr/>
          <p:nvPr/>
        </p:nvSpPr>
        <p:spPr>
          <a:xfrm>
            <a:off x="1155221" y="3630910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</a:rPr>
              <a:t>6</a:t>
            </a:r>
            <a:endParaRPr/>
          </a:p>
        </p:txBody>
      </p:sp>
      <p:graphicFrame>
        <p:nvGraphicFramePr>
          <p:cNvPr id="700" name="Google Shape;700;p5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16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등록 페이지1/2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강 병훈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1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공간 관리 &gt; 공간 등록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701" name="Google Shape;701;p55"/>
          <p:cNvSpPr/>
          <p:nvPr/>
        </p:nvSpPr>
        <p:spPr>
          <a:xfrm>
            <a:off x="1410250" y="2938325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</a:rPr>
              <a:t>4</a:t>
            </a:r>
            <a:endParaRPr/>
          </a:p>
        </p:txBody>
      </p:sp>
      <p:sp>
        <p:nvSpPr>
          <p:cNvPr id="702" name="Google Shape;702;p55"/>
          <p:cNvSpPr/>
          <p:nvPr/>
        </p:nvSpPr>
        <p:spPr>
          <a:xfrm>
            <a:off x="1410250" y="3319325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</a:rPr>
              <a:t>5</a:t>
            </a:r>
            <a:endParaRPr/>
          </a:p>
        </p:txBody>
      </p:sp>
      <p:sp>
        <p:nvSpPr>
          <p:cNvPr id="703" name="Google Shape;703;p55"/>
          <p:cNvSpPr/>
          <p:nvPr/>
        </p:nvSpPr>
        <p:spPr>
          <a:xfrm>
            <a:off x="4763050" y="3166925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</a:rPr>
              <a:t>5</a:t>
            </a:r>
            <a:endParaRPr/>
          </a:p>
        </p:txBody>
      </p:sp>
      <p:sp>
        <p:nvSpPr>
          <p:cNvPr id="704" name="Google Shape;704;p55"/>
          <p:cNvSpPr/>
          <p:nvPr/>
        </p:nvSpPr>
        <p:spPr>
          <a:xfrm>
            <a:off x="3060221" y="3630910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</a:rPr>
              <a:t>6</a:t>
            </a:r>
            <a:endParaRPr/>
          </a:p>
        </p:txBody>
      </p:sp>
      <p:sp>
        <p:nvSpPr>
          <p:cNvPr id="705" name="Google Shape;705;p55"/>
          <p:cNvSpPr/>
          <p:nvPr/>
        </p:nvSpPr>
        <p:spPr>
          <a:xfrm>
            <a:off x="1155221" y="4011910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</a:rPr>
              <a:t>7</a:t>
            </a:r>
            <a:endParaRPr/>
          </a:p>
        </p:txBody>
      </p:sp>
      <p:pic>
        <p:nvPicPr>
          <p:cNvPr id="706" name="Google Shape;70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225" y="3630902"/>
            <a:ext cx="1457600" cy="146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55"/>
          <p:cNvCxnSpPr/>
          <p:nvPr/>
        </p:nvCxnSpPr>
        <p:spPr>
          <a:xfrm>
            <a:off x="4275925" y="3470325"/>
            <a:ext cx="9450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469497"/>
            <a:ext cx="5982693" cy="467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3" name="Google Shape;713;p56"/>
          <p:cNvGraphicFramePr/>
          <p:nvPr/>
        </p:nvGraphicFramePr>
        <p:xfrm>
          <a:off x="6653875" y="7427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566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02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 소개 입력textarea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379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공간 이미지 등록 버튼</a:t>
                      </a:r>
                      <a:endParaRPr b="1"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/>
                        <a:t>input type=file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88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공간에서 제공 가능한 서비스 입력 textarea</a:t>
                      </a:r>
                      <a:endParaRPr b="1" sz="11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293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교통편 입력 textarea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14" name="Google Shape;714;p56"/>
          <p:cNvSpPr/>
          <p:nvPr/>
        </p:nvSpPr>
        <p:spPr>
          <a:xfrm>
            <a:off x="-5" y="841068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848713" y="2151504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10512" y="2999561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2762832" y="3028866"/>
            <a:ext cx="210900" cy="1584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aphicFrame>
        <p:nvGraphicFramePr>
          <p:cNvPr id="718" name="Google Shape;718;p5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16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등록 페이지2/2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강 병훈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1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공간 관리 &gt; 공간 등록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47" y="457300"/>
            <a:ext cx="5998364" cy="4686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4" name="Google Shape;724;p57"/>
          <p:cNvGraphicFramePr/>
          <p:nvPr/>
        </p:nvGraphicFramePr>
        <p:xfrm>
          <a:off x="6372200" y="5906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2088225"/>
              </a:tblGrid>
              <a:tr h="2779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27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 가격 수정금액 입력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1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수정할 공간 소개 입력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1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수정할 공간 서비스 입력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18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수정할 </a:t>
                      </a:r>
                      <a:r>
                        <a:rPr b="1" lang="ko-KR" sz="1100"/>
                        <a:t>교통편 입력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24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5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수정버튼 </a:t>
                      </a:r>
                      <a:endParaRPr b="1"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-alert 공간정보 수정 완료!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7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취소버튼</a:t>
                      </a:r>
                      <a:endParaRPr b="1"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-공간목록으로 이동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25" name="Google Shape;725;p57"/>
          <p:cNvSpPr/>
          <p:nvPr/>
        </p:nvSpPr>
        <p:spPr>
          <a:xfrm>
            <a:off x="110298" y="1180263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26" name="Google Shape;726;p57"/>
          <p:cNvSpPr/>
          <p:nvPr/>
        </p:nvSpPr>
        <p:spPr>
          <a:xfrm>
            <a:off x="141493" y="1934033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27" name="Google Shape;727;p57"/>
          <p:cNvSpPr/>
          <p:nvPr/>
        </p:nvSpPr>
        <p:spPr>
          <a:xfrm>
            <a:off x="88708" y="341290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28" name="Google Shape;728;p57"/>
          <p:cNvSpPr/>
          <p:nvPr/>
        </p:nvSpPr>
        <p:spPr>
          <a:xfrm>
            <a:off x="2984308" y="3366126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29" name="Google Shape;729;p57"/>
          <p:cNvSpPr/>
          <p:nvPr/>
        </p:nvSpPr>
        <p:spPr>
          <a:xfrm>
            <a:off x="3775633" y="4629296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730" name="Google Shape;730;p57"/>
          <p:cNvSpPr/>
          <p:nvPr/>
        </p:nvSpPr>
        <p:spPr>
          <a:xfrm>
            <a:off x="4938369" y="4650664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graphicFrame>
        <p:nvGraphicFramePr>
          <p:cNvPr id="731" name="Google Shape;731;p57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정보 수정 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공간</a:t>
                      </a: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관리 &gt; 공간 목록 &gt; 공간 정보 수정 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732" name="Google Shape;7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6133" y="3428991"/>
            <a:ext cx="1801830" cy="840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57"/>
          <p:cNvCxnSpPr/>
          <p:nvPr/>
        </p:nvCxnSpPr>
        <p:spPr>
          <a:xfrm flipH="1" rot="10800000">
            <a:off x="4678725" y="3873250"/>
            <a:ext cx="1487400" cy="8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804" y="739737"/>
            <a:ext cx="5704363" cy="37222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9" name="Google Shape;739;p58"/>
          <p:cNvGraphicFramePr/>
          <p:nvPr/>
        </p:nvGraphicFramePr>
        <p:xfrm>
          <a:off x="6653875" y="5906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7795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27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삭제할 공간의 정보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1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클릭</a:t>
                      </a:r>
                      <a:r>
                        <a:rPr b="1" lang="ko-KR" sz="1100"/>
                        <a:t> 시 공간 삭제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12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클릭 시 공간 </a:t>
                      </a:r>
                      <a:r>
                        <a:rPr b="1" lang="ko-KR" sz="1100"/>
                        <a:t>목록 이동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40" name="Google Shape;740;p58"/>
          <p:cNvSpPr/>
          <p:nvPr/>
        </p:nvSpPr>
        <p:spPr>
          <a:xfrm>
            <a:off x="683568" y="1605182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41" name="Google Shape;741;p58"/>
          <p:cNvSpPr/>
          <p:nvPr/>
        </p:nvSpPr>
        <p:spPr>
          <a:xfrm>
            <a:off x="2195736" y="3795886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42" name="Google Shape;742;p58"/>
          <p:cNvSpPr/>
          <p:nvPr/>
        </p:nvSpPr>
        <p:spPr>
          <a:xfrm>
            <a:off x="3347864" y="3795886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aphicFrame>
        <p:nvGraphicFramePr>
          <p:cNvPr id="743" name="Google Shape;743;p58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 b="0" sz="1100">
                        <a:solidFill>
                          <a:srgbClr val="D8D8D8"/>
                        </a:solidFill>
                      </a:endParaRPr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삭제 확인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b="0" sz="1100">
                        <a:solidFill>
                          <a:srgbClr val="D8D8D8"/>
                        </a:solidFill>
                      </a:endParaRPr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b="0" sz="1100">
                        <a:solidFill>
                          <a:srgbClr val="D8D8D8"/>
                        </a:solidFill>
                      </a:endParaRPr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 b="1" sz="1100">
                        <a:solidFill>
                          <a:srgbClr val="3F3F3F"/>
                        </a:solidFill>
                      </a:endParaRPr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공간</a:t>
                      </a: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관리 &gt; 공간 목록 &gt; 공간 삭제 확인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8849" y="3520954"/>
            <a:ext cx="1960999" cy="107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96" y="735547"/>
            <a:ext cx="6381329" cy="3840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1" name="Google Shape;751;p59"/>
          <p:cNvGraphicFramePr/>
          <p:nvPr/>
        </p:nvGraphicFramePr>
        <p:xfrm>
          <a:off x="6656899" y="4115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40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49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공간명으로 검색 가능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77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클릭시 3번 팝업창 나타남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2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 상태 변경 팝업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2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예약신청 시 발급되는 예약번호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2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5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공간의 유형과 인원, 번호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2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예약한 회원명</a:t>
                      </a:r>
                      <a:endParaRPr b="1" sz="1100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2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7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총 결제금액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82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8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회원이 이용하고자 하는 기간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9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예약을 실행한 날짜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10</a:t>
                      </a:r>
                      <a:endParaRPr sz="1100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예약 진행 상태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52" name="Google Shape;752;p59"/>
          <p:cNvSpPr/>
          <p:nvPr/>
        </p:nvSpPr>
        <p:spPr>
          <a:xfrm>
            <a:off x="4520505" y="1167594"/>
            <a:ext cx="232154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53" name="Google Shape;753;p59"/>
          <p:cNvSpPr/>
          <p:nvPr/>
        </p:nvSpPr>
        <p:spPr>
          <a:xfrm>
            <a:off x="1314502" y="1644216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54" name="Google Shape;754;p59"/>
          <p:cNvSpPr/>
          <p:nvPr/>
        </p:nvSpPr>
        <p:spPr>
          <a:xfrm>
            <a:off x="7031744" y="3435227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55" name="Google Shape;755;p59"/>
          <p:cNvSpPr/>
          <p:nvPr/>
        </p:nvSpPr>
        <p:spPr>
          <a:xfrm>
            <a:off x="450267" y="142390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56" name="Google Shape;756;p59"/>
          <p:cNvSpPr/>
          <p:nvPr/>
        </p:nvSpPr>
        <p:spPr>
          <a:xfrm>
            <a:off x="2378174" y="1488352"/>
            <a:ext cx="191863" cy="155864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graphicFrame>
        <p:nvGraphicFramePr>
          <p:cNvPr id="757" name="Google Shape;757;p59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예약 현황(업체)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공간 관리(업체) &gt; 예약 현황(업체)</a:t>
                      </a:r>
                      <a:endParaRPr b="1" sz="11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758" name="Google Shape;758;p59"/>
          <p:cNvSpPr/>
          <p:nvPr/>
        </p:nvSpPr>
        <p:spPr>
          <a:xfrm>
            <a:off x="3033154" y="1488352"/>
            <a:ext cx="191863" cy="155864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759" name="Google Shape;759;p59"/>
          <p:cNvSpPr/>
          <p:nvPr/>
        </p:nvSpPr>
        <p:spPr>
          <a:xfrm>
            <a:off x="3660920" y="1488352"/>
            <a:ext cx="191863" cy="155864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760" name="Google Shape;760;p59"/>
          <p:cNvSpPr/>
          <p:nvPr/>
        </p:nvSpPr>
        <p:spPr>
          <a:xfrm>
            <a:off x="4370488" y="1488352"/>
            <a:ext cx="191863" cy="155864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761" name="Google Shape;761;p59"/>
          <p:cNvSpPr/>
          <p:nvPr/>
        </p:nvSpPr>
        <p:spPr>
          <a:xfrm>
            <a:off x="5148443" y="1488352"/>
            <a:ext cx="191863" cy="155864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762" name="Google Shape;762;p59"/>
          <p:cNvSpPr/>
          <p:nvPr/>
        </p:nvSpPr>
        <p:spPr>
          <a:xfrm>
            <a:off x="5835112" y="1488352"/>
            <a:ext cx="191863" cy="155864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763" name="Google Shape;763;p59"/>
          <p:cNvSpPr/>
          <p:nvPr/>
        </p:nvSpPr>
        <p:spPr>
          <a:xfrm>
            <a:off x="145303" y="589346"/>
            <a:ext cx="6420923" cy="4702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9"/>
          <p:cNvSpPr/>
          <p:nvPr/>
        </p:nvSpPr>
        <p:spPr>
          <a:xfrm>
            <a:off x="160456" y="4179570"/>
            <a:ext cx="6420923" cy="6064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03" y="712135"/>
            <a:ext cx="6459040" cy="378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0" name="Google Shape;770;p60"/>
          <p:cNvGraphicFramePr/>
          <p:nvPr/>
        </p:nvGraphicFramePr>
        <p:xfrm>
          <a:off x="6653875" y="7427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2233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>
                        <a:solidFill>
                          <a:schemeClr val="lt1"/>
                        </a:solidFill>
                      </a:endParaRPr>
                    </a:p>
                  </a:txBody>
                  <a:tcPr marT="31650" marB="3165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6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조회할 통계 자료 선택</a:t>
                      </a:r>
                      <a:endParaRPr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  <a:tr h="590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</a:t>
                      </a:r>
                      <a:endParaRPr sz="1100"/>
                    </a:p>
                  </a:txBody>
                  <a:tcPr marT="31650" marB="3165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자료 통계 현황표를 출력</a:t>
                      </a:r>
                      <a:endParaRPr b="1" sz="1100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-"/>
                      </a:pPr>
                      <a:r>
                        <a:rPr b="0" lang="ko-KR" sz="1100"/>
                        <a:t>현재연도 지점별 예약 통계</a:t>
                      </a:r>
                      <a:endParaRPr b="0" sz="1100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-"/>
                      </a:pPr>
                      <a:r>
                        <a:rPr b="0" lang="ko-KR" sz="1100"/>
                        <a:t>후기 등록 개수 자료</a:t>
                      </a:r>
                      <a:endParaRPr b="0" sz="1100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-"/>
                      </a:pPr>
                      <a:r>
                        <a:rPr b="0" lang="ko-KR" sz="1100"/>
                        <a:t>예약횟수 자료</a:t>
                      </a:r>
                      <a:endParaRPr b="0" sz="1100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-"/>
                      </a:pPr>
                      <a:r>
                        <a:rPr b="0" lang="ko-KR" sz="1100"/>
                        <a:t>조회수 자료</a:t>
                      </a:r>
                      <a:endParaRPr b="1" sz="1100"/>
                    </a:p>
                  </a:txBody>
                  <a:tcPr marT="31650" marB="3165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71" name="Google Shape;771;p60"/>
          <p:cNvSpPr/>
          <p:nvPr/>
        </p:nvSpPr>
        <p:spPr>
          <a:xfrm>
            <a:off x="4336363" y="1099868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72" name="Google Shape;772;p60"/>
          <p:cNvSpPr/>
          <p:nvPr/>
        </p:nvSpPr>
        <p:spPr>
          <a:xfrm>
            <a:off x="583226" y="1914867"/>
            <a:ext cx="211049" cy="158287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73" name="Google Shape;773;p60"/>
          <p:cNvSpPr/>
          <p:nvPr/>
        </p:nvSpPr>
        <p:spPr>
          <a:xfrm>
            <a:off x="158851" y="721710"/>
            <a:ext cx="6419995" cy="354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0"/>
          <p:cNvSpPr/>
          <p:nvPr/>
        </p:nvSpPr>
        <p:spPr>
          <a:xfrm>
            <a:off x="158851" y="4141338"/>
            <a:ext cx="6419995" cy="354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60"/>
          <p:cNvGrpSpPr/>
          <p:nvPr/>
        </p:nvGrpSpPr>
        <p:grpSpPr>
          <a:xfrm>
            <a:off x="818864" y="2355920"/>
            <a:ext cx="5193398" cy="985256"/>
            <a:chOff x="886960" y="3117295"/>
            <a:chExt cx="5625280" cy="1422919"/>
          </a:xfrm>
        </p:grpSpPr>
        <p:cxnSp>
          <p:nvCxnSpPr>
            <p:cNvPr id="776" name="Google Shape;776;p60"/>
            <p:cNvCxnSpPr/>
            <p:nvPr/>
          </p:nvCxnSpPr>
          <p:spPr>
            <a:xfrm flipH="1" rot="10800000">
              <a:off x="886960" y="3420122"/>
              <a:ext cx="1211560" cy="1080120"/>
            </a:xfrm>
            <a:prstGeom prst="straightConnector1">
              <a:avLst/>
            </a:prstGeom>
            <a:noFill/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7" name="Google Shape;777;p60"/>
            <p:cNvCxnSpPr/>
            <p:nvPr/>
          </p:nvCxnSpPr>
          <p:spPr>
            <a:xfrm rot="10800000">
              <a:off x="2080765" y="3395435"/>
              <a:ext cx="1053485" cy="1144779"/>
            </a:xfrm>
            <a:prstGeom prst="straightConnector1">
              <a:avLst/>
            </a:prstGeom>
            <a:noFill/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8" name="Google Shape;778;p60"/>
            <p:cNvCxnSpPr/>
            <p:nvPr/>
          </p:nvCxnSpPr>
          <p:spPr>
            <a:xfrm flipH="1" rot="10800000">
              <a:off x="3125372" y="3122250"/>
              <a:ext cx="1445733" cy="1417964"/>
            </a:xfrm>
            <a:prstGeom prst="straightConnector1">
              <a:avLst/>
            </a:prstGeom>
            <a:noFill/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9" name="Google Shape;779;p60"/>
            <p:cNvCxnSpPr/>
            <p:nvPr/>
          </p:nvCxnSpPr>
          <p:spPr>
            <a:xfrm rot="10800000">
              <a:off x="4571106" y="3117295"/>
              <a:ext cx="1317204" cy="905948"/>
            </a:xfrm>
            <a:prstGeom prst="straightConnector1">
              <a:avLst/>
            </a:prstGeom>
            <a:noFill/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0" name="Google Shape;780;p60"/>
            <p:cNvCxnSpPr/>
            <p:nvPr/>
          </p:nvCxnSpPr>
          <p:spPr>
            <a:xfrm flipH="1" rot="10800000">
              <a:off x="5888310" y="3552513"/>
              <a:ext cx="623930" cy="452974"/>
            </a:xfrm>
            <a:prstGeom prst="straightConnector1">
              <a:avLst/>
            </a:prstGeom>
            <a:noFill/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781" name="Google Shape;781;p60"/>
          <p:cNvCxnSpPr/>
          <p:nvPr/>
        </p:nvCxnSpPr>
        <p:spPr>
          <a:xfrm flipH="1" rot="10800000">
            <a:off x="818865" y="2776695"/>
            <a:ext cx="1052619" cy="21266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2" name="Google Shape;782;p60"/>
          <p:cNvCxnSpPr/>
          <p:nvPr/>
        </p:nvCxnSpPr>
        <p:spPr>
          <a:xfrm rot="10800000">
            <a:off x="1880592" y="2781972"/>
            <a:ext cx="955298" cy="238516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60"/>
          <p:cNvCxnSpPr/>
          <p:nvPr/>
        </p:nvCxnSpPr>
        <p:spPr>
          <a:xfrm flipH="1" rot="10800000">
            <a:off x="2893619" y="2901230"/>
            <a:ext cx="1276989" cy="11705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60"/>
          <p:cNvCxnSpPr/>
          <p:nvPr/>
        </p:nvCxnSpPr>
        <p:spPr>
          <a:xfrm flipH="1">
            <a:off x="4154820" y="2469622"/>
            <a:ext cx="824254" cy="41955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60"/>
          <p:cNvCxnSpPr/>
          <p:nvPr/>
        </p:nvCxnSpPr>
        <p:spPr>
          <a:xfrm>
            <a:off x="5818720" y="2077003"/>
            <a:ext cx="193543" cy="9587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6" name="Google Shape;786;p60"/>
          <p:cNvCxnSpPr/>
          <p:nvPr/>
        </p:nvCxnSpPr>
        <p:spPr>
          <a:xfrm flipH="1" rot="10800000">
            <a:off x="816755" y="2598874"/>
            <a:ext cx="900558" cy="188024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7" name="Google Shape;787;p60"/>
          <p:cNvCxnSpPr/>
          <p:nvPr/>
        </p:nvCxnSpPr>
        <p:spPr>
          <a:xfrm rot="10800000">
            <a:off x="1720569" y="2596884"/>
            <a:ext cx="1164852" cy="211066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8" name="Google Shape;788;p60"/>
          <p:cNvCxnSpPr/>
          <p:nvPr/>
        </p:nvCxnSpPr>
        <p:spPr>
          <a:xfrm flipH="1" rot="10800000">
            <a:off x="2864745" y="2242270"/>
            <a:ext cx="1187221" cy="56438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9" name="Google Shape;789;p60"/>
          <p:cNvCxnSpPr/>
          <p:nvPr/>
        </p:nvCxnSpPr>
        <p:spPr>
          <a:xfrm flipH="1">
            <a:off x="4069281" y="2187502"/>
            <a:ext cx="521642" cy="51284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0" name="Google Shape;790;p60"/>
          <p:cNvCxnSpPr/>
          <p:nvPr/>
        </p:nvCxnSpPr>
        <p:spPr>
          <a:xfrm>
            <a:off x="5729433" y="2469622"/>
            <a:ext cx="282831" cy="127262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1" name="Google Shape;791;p60"/>
          <p:cNvCxnSpPr/>
          <p:nvPr/>
        </p:nvCxnSpPr>
        <p:spPr>
          <a:xfrm flipH="1" rot="10800000">
            <a:off x="810668" y="2248746"/>
            <a:ext cx="898449" cy="390005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2" name="Google Shape;792;p60"/>
          <p:cNvCxnSpPr/>
          <p:nvPr/>
        </p:nvCxnSpPr>
        <p:spPr>
          <a:xfrm rot="10800000">
            <a:off x="1742290" y="2252525"/>
            <a:ext cx="1151329" cy="420052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3" name="Google Shape;793;p60"/>
          <p:cNvCxnSpPr/>
          <p:nvPr/>
        </p:nvCxnSpPr>
        <p:spPr>
          <a:xfrm flipH="1" rot="10800000">
            <a:off x="2877225" y="2401517"/>
            <a:ext cx="1102150" cy="258764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4" name="Google Shape;794;p60"/>
          <p:cNvCxnSpPr/>
          <p:nvPr/>
        </p:nvCxnSpPr>
        <p:spPr>
          <a:xfrm flipH="1">
            <a:off x="3967561" y="2192399"/>
            <a:ext cx="595868" cy="213981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60"/>
          <p:cNvCxnSpPr/>
          <p:nvPr/>
        </p:nvCxnSpPr>
        <p:spPr>
          <a:xfrm rot="10800000">
            <a:off x="5818721" y="2145867"/>
            <a:ext cx="193542" cy="92918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796" name="Google Shape;796;p60"/>
          <p:cNvGraphicFramePr/>
          <p:nvPr/>
        </p:nvGraphicFramePr>
        <p:xfrm>
          <a:off x="-8571" y="230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016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공간 대여 시스템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내 공간 통계 페이지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(나중에 한꺼번에 작성)</a:t>
                      </a:r>
                      <a:endParaRPr sz="1100"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강 병훈</a:t>
                      </a:r>
                      <a:endParaRPr/>
                    </a:p>
                  </a:txBody>
                  <a:tcPr marT="31650" marB="3165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01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1650" marB="3165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&gt; 공간 관리 &gt; 공간 통계</a:t>
                      </a:r>
                      <a:endParaRPr/>
                    </a:p>
                  </a:txBody>
                  <a:tcPr marT="31650" marB="3165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797" name="Google Shape;797;p60"/>
          <p:cNvGrpSpPr/>
          <p:nvPr/>
        </p:nvGrpSpPr>
        <p:grpSpPr>
          <a:xfrm>
            <a:off x="3967562" y="1215300"/>
            <a:ext cx="669145" cy="234360"/>
            <a:chOff x="3512046" y="1895203"/>
            <a:chExt cx="724791" cy="477659"/>
          </a:xfrm>
        </p:grpSpPr>
        <p:sp>
          <p:nvSpPr>
            <p:cNvPr id="798" name="Google Shape;798;p60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0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0" name="Google Shape;800;p60"/>
          <p:cNvGrpSpPr/>
          <p:nvPr/>
        </p:nvGrpSpPr>
        <p:grpSpPr>
          <a:xfrm>
            <a:off x="3946534" y="1848357"/>
            <a:ext cx="669145" cy="234360"/>
            <a:chOff x="3512046" y="1895203"/>
            <a:chExt cx="724791" cy="477659"/>
          </a:xfrm>
        </p:grpSpPr>
        <p:sp>
          <p:nvSpPr>
            <p:cNvPr id="801" name="Google Shape;801;p60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0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3" name="Google Shape;803;p60"/>
          <p:cNvGrpSpPr/>
          <p:nvPr/>
        </p:nvGrpSpPr>
        <p:grpSpPr>
          <a:xfrm>
            <a:off x="6101032" y="3589930"/>
            <a:ext cx="669145" cy="234360"/>
            <a:chOff x="3512046" y="1895203"/>
            <a:chExt cx="724791" cy="477659"/>
          </a:xfrm>
        </p:grpSpPr>
        <p:sp>
          <p:nvSpPr>
            <p:cNvPr id="804" name="Google Shape;804;p60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0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60"/>
          <p:cNvGrpSpPr/>
          <p:nvPr/>
        </p:nvGrpSpPr>
        <p:grpSpPr>
          <a:xfrm>
            <a:off x="1602835" y="1190601"/>
            <a:ext cx="669145" cy="234360"/>
            <a:chOff x="3512046" y="1895203"/>
            <a:chExt cx="724791" cy="477659"/>
          </a:xfrm>
        </p:grpSpPr>
        <p:sp>
          <p:nvSpPr>
            <p:cNvPr id="807" name="Google Shape;807;p60"/>
            <p:cNvSpPr/>
            <p:nvPr/>
          </p:nvSpPr>
          <p:spPr>
            <a:xfrm>
              <a:off x="3512046" y="1916832"/>
              <a:ext cx="72008" cy="284365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6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0"/>
            <p:cNvSpPr txBox="1"/>
            <p:nvPr/>
          </p:nvSpPr>
          <p:spPr>
            <a:xfrm>
              <a:off x="3548050" y="1895203"/>
              <a:ext cx="688787" cy="477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10p</a:t>
              </a:r>
              <a:endParaRPr sz="92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49698" l="0" r="0" t="0"/>
          <a:stretch/>
        </p:blipFill>
        <p:spPr>
          <a:xfrm>
            <a:off x="552825" y="459550"/>
            <a:ext cx="5352649" cy="4718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Google Shape;129;p17"/>
          <p:cNvGraphicFramePr/>
          <p:nvPr/>
        </p:nvGraphicFramePr>
        <p:xfrm>
          <a:off x="6656899" y="6652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공간의 사진을 </a:t>
                      </a:r>
                      <a:r>
                        <a:rPr b="1" lang="ko-KR" sz="1100"/>
                        <a:t>보여줌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26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업체회원이 등록시 입력한 공간에 대한 정보가 보여짐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4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공간의 종류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4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/>
                        <a:t>찜하기 버튼- 찜목록에 추가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01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5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공간의 월 단위 금액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/>
                        <a:t>전화번호 팝업창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14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6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/>
                        <a:t>공간에서 제공되는 편의 시설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0" name="Google Shape;130;p17"/>
          <p:cNvSpPr/>
          <p:nvPr/>
        </p:nvSpPr>
        <p:spPr>
          <a:xfrm>
            <a:off x="611560" y="699542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611560" y="2012826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779913" y="2565276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4982829" y="233371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4343401" y="3289548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3779858" y="3607615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graphicFrame>
        <p:nvGraphicFramePr>
          <p:cNvPr id="136" name="Google Shape;136;p17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상세 1/2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 &gt; 공간 상세 1/2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137" name="Google Shape;137;p17"/>
          <p:cNvGrpSpPr/>
          <p:nvPr/>
        </p:nvGrpSpPr>
        <p:grpSpPr>
          <a:xfrm>
            <a:off x="6444208" y="3850753"/>
            <a:ext cx="2172232" cy="915626"/>
            <a:chOff x="5490155" y="5528508"/>
            <a:chExt cx="2208860" cy="985561"/>
          </a:xfrm>
        </p:grpSpPr>
        <p:sp>
          <p:nvSpPr>
            <p:cNvPr id="138" name="Google Shape;138;p17"/>
            <p:cNvSpPr/>
            <p:nvPr/>
          </p:nvSpPr>
          <p:spPr>
            <a:xfrm>
              <a:off x="5490155" y="5528508"/>
              <a:ext cx="2208860" cy="985561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  페이지로 이동합니다</a:t>
              </a:r>
              <a:endParaRPr sz="101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5903224" y="5805264"/>
              <a:ext cx="504056" cy="216024"/>
            </a:xfrm>
            <a:prstGeom prst="rect">
              <a:avLst/>
            </a:prstGeom>
            <a:solidFill>
              <a:srgbClr val="D8D8D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922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140" name="Google Shape;140;p17"/>
          <p:cNvCxnSpPr/>
          <p:nvPr/>
        </p:nvCxnSpPr>
        <p:spPr>
          <a:xfrm>
            <a:off x="5474940" y="3130673"/>
            <a:ext cx="1008112" cy="72008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625" y="4029525"/>
            <a:ext cx="2630100" cy="105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7"/>
          <p:cNvCxnSpPr/>
          <p:nvPr/>
        </p:nvCxnSpPr>
        <p:spPr>
          <a:xfrm>
            <a:off x="4239125" y="3850525"/>
            <a:ext cx="909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Google Shape;147;p18"/>
          <p:cNvGraphicFramePr/>
          <p:nvPr/>
        </p:nvGraphicFramePr>
        <p:xfrm>
          <a:off x="6566387" y="6630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27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입력한 주소로 지도에 위치 표시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7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2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업체에서 등록한 교통편 출력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61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업체가 등록한 다른 공간 추천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48" name="Google Shape;148;p18"/>
          <p:cNvGrpSpPr/>
          <p:nvPr/>
        </p:nvGrpSpPr>
        <p:grpSpPr>
          <a:xfrm>
            <a:off x="552845" y="681534"/>
            <a:ext cx="5853272" cy="4303170"/>
            <a:chOff x="552825" y="681551"/>
            <a:chExt cx="4798551" cy="3455807"/>
          </a:xfrm>
        </p:grpSpPr>
        <p:pic>
          <p:nvPicPr>
            <p:cNvPr id="149" name="Google Shape;149;p18"/>
            <p:cNvPicPr preferRelativeResize="0"/>
            <p:nvPr/>
          </p:nvPicPr>
          <p:blipFill rotWithShape="1">
            <a:blip r:embed="rId3">
              <a:alphaModFix/>
            </a:blip>
            <a:srcRect b="0" l="0" r="0" t="60848"/>
            <a:stretch/>
          </p:blipFill>
          <p:spPr>
            <a:xfrm>
              <a:off x="552825" y="2409457"/>
              <a:ext cx="4798551" cy="1727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/>
            <p:cNvPicPr preferRelativeResize="0"/>
            <p:nvPr/>
          </p:nvPicPr>
          <p:blipFill rotWithShape="1">
            <a:blip r:embed="rId3">
              <a:alphaModFix/>
            </a:blip>
            <a:srcRect b="60848" l="0" r="0" t="0"/>
            <a:stretch/>
          </p:blipFill>
          <p:spPr>
            <a:xfrm>
              <a:off x="552825" y="681551"/>
              <a:ext cx="4798551" cy="172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18"/>
          <p:cNvSpPr/>
          <p:nvPr/>
        </p:nvSpPr>
        <p:spPr>
          <a:xfrm>
            <a:off x="641649" y="785799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3284241" y="792696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1403649" y="2054336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606481" y="2875137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aphicFrame>
        <p:nvGraphicFramePr>
          <p:cNvPr id="155" name="Google Shape;155;p18"/>
          <p:cNvGraphicFramePr/>
          <p:nvPr/>
        </p:nvGraphicFramePr>
        <p:xfrm>
          <a:off x="2" y="-2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602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상세 2/2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(나중에 한꺼번에 작성)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안 태영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6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 &gt; 공간 상세 2/2 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457200" y="1491630"/>
            <a:ext cx="8229600" cy="2081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/>
              <a:t>로그인 없이 이용하는</a:t>
            </a:r>
            <a:br>
              <a:rPr lang="ko-KR"/>
            </a:br>
            <a:r>
              <a:rPr lang="ko-KR"/>
              <a:t>메인 메뉴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27" y="1153730"/>
            <a:ext cx="6428207" cy="32932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6;p20"/>
          <p:cNvGraphicFramePr/>
          <p:nvPr/>
        </p:nvGraphicFramePr>
        <p:xfrm>
          <a:off x="6656899" y="5701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434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회원 / 비회원 / 업체회원 열람만 가능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Width  : 70%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/>
                        <a:t>Height : auto</a:t>
                      </a:r>
                      <a:endParaRPr b="1" sz="12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</a:t>
                      </a:r>
                      <a:endParaRPr sz="12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한 페이지당 10개씩 글 출력</a:t>
                      </a:r>
                      <a:endParaRPr b="1" sz="12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</a:t>
                      </a:r>
                      <a:endParaRPr sz="12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제목 클릭 시 공지사항 글 상세보기 이동 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3</a:t>
                      </a:r>
                      <a:endParaRPr sz="12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페이징 처리 5개 묶음 단위</a:t>
                      </a:r>
                      <a:endParaRPr b="1" sz="12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ko-KR" sz="1200" u="none" cap="none" strike="noStrike"/>
                        <a:t>게시판 검색 기능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7" name="Google Shape;167;p20"/>
          <p:cNvSpPr/>
          <p:nvPr/>
        </p:nvSpPr>
        <p:spPr>
          <a:xfrm>
            <a:off x="170838" y="1650201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1208381" y="1864515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1854725" y="4007655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4558811" y="1178709"/>
            <a:ext cx="210900" cy="17130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공간(오피스) 대여 시스템</a:t>
            </a:r>
            <a:endParaRPr/>
          </a:p>
        </p:txBody>
      </p:sp>
      <p:graphicFrame>
        <p:nvGraphicFramePr>
          <p:cNvPr id="172" name="Google Shape;172;p20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공지사항게시판 페이지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02 공지사항</a:t>
                      </a:r>
                      <a:endParaRPr sz="1100" u="none" cap="none" strike="noStrike"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김용세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&gt; 공지사항게시판</a:t>
                      </a:r>
                      <a:endParaRPr/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87" y="964395"/>
            <a:ext cx="6225951" cy="31289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p21"/>
          <p:cNvGraphicFramePr/>
          <p:nvPr/>
        </p:nvGraphicFramePr>
        <p:xfrm>
          <a:off x="6656899" y="5893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{003749B1-3404-4EBD-BEBC-FF6A01E7870A}</a:tableStyleId>
              </a:tblPr>
              <a:tblGrid>
                <a:gridCol w="432050"/>
                <a:gridCol w="1967875"/>
              </a:tblGrid>
              <a:tr h="3019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b="0" sz="11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91450" marL="91450" anchor="ctr">
                    <a:solidFill>
                      <a:srgbClr val="17365D"/>
                    </a:solidFill>
                  </a:tcPr>
                </a:tc>
                <a:tc hMerge="1"/>
              </a:tr>
              <a:tr h="434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회원 / 비회원 / 업체회원 열람만 가능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Width  : 70%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Height : auto</a:t>
                      </a:r>
                      <a:endParaRPr b="1" sz="1100" u="none" cap="none" strike="noStrike"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</a:t>
                      </a:r>
                      <a:endParaRPr sz="1100" u="none" cap="none" strike="noStrike"/>
                    </a:p>
                  </a:txBody>
                  <a:tcPr marT="34300" marB="34300" marR="91450" marL="91450" anchor="ctr">
                    <a:solidFill>
                      <a:srgbClr val="C5D8F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목록보기 버튼 클릭 시 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공지사항 게시판 목록으로 </a:t>
                      </a:r>
                      <a:endParaRPr b="1" sz="11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이동.</a:t>
                      </a:r>
                      <a:endParaRPr/>
                    </a:p>
                  </a:txBody>
                  <a:tcPr marT="34300" marB="34300" marR="91450" marL="9145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9" name="Google Shape;179;p21"/>
          <p:cNvSpPr/>
          <p:nvPr/>
        </p:nvSpPr>
        <p:spPr>
          <a:xfrm>
            <a:off x="219081" y="3857634"/>
            <a:ext cx="211049" cy="171450"/>
          </a:xfrm>
          <a:prstGeom prst="ellipse">
            <a:avLst/>
          </a:prstGeom>
          <a:solidFill>
            <a:srgbClr val="3366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i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공간(오피스) 대여 시스템</a:t>
            </a:r>
            <a:endParaRPr/>
          </a:p>
        </p:txBody>
      </p:sp>
      <p:graphicFrame>
        <p:nvGraphicFramePr>
          <p:cNvPr id="181" name="Google Shape;181;p21"/>
          <p:cNvGraphicFramePr/>
          <p:nvPr/>
        </p:nvGraphicFramePr>
        <p:xfrm>
          <a:off x="2" y="9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공간 대여 시스템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페이지명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공지사항게시판 상세페이지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02 공지사항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김용세</a:t>
                      </a:r>
                      <a:endParaRPr/>
                    </a:p>
                  </a:txBody>
                  <a:tcPr marT="34300" marB="34300" marR="77950" marL="7795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365D"/>
                    </a:solidFill>
                  </a:tcPr>
                </a:tc>
              </a:tr>
              <a:tr h="218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</a:rPr>
                        <a:t>경로</a:t>
                      </a:r>
                      <a:endParaRPr/>
                    </a:p>
                  </a:txBody>
                  <a:tcPr marT="34300" marB="34300" marR="77950" marL="779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&gt; 공지사항게시판 &gt; 공지사항 상세 페이지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77950" marL="77950" anchor="ctr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